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3"/>
  </p:notesMasterIdLst>
  <p:sldIdLst>
    <p:sldId id="256" r:id="rId2"/>
    <p:sldId id="258" r:id="rId3"/>
    <p:sldId id="257" r:id="rId4"/>
    <p:sldId id="261" r:id="rId5"/>
    <p:sldId id="336" r:id="rId6"/>
    <p:sldId id="260" r:id="rId7"/>
    <p:sldId id="333" r:id="rId8"/>
    <p:sldId id="259" r:id="rId9"/>
    <p:sldId id="263" r:id="rId10"/>
    <p:sldId id="262" r:id="rId11"/>
    <p:sldId id="269" r:id="rId12"/>
    <p:sldId id="274" r:id="rId13"/>
    <p:sldId id="270" r:id="rId14"/>
    <p:sldId id="271" r:id="rId15"/>
    <p:sldId id="329" r:id="rId16"/>
    <p:sldId id="338" r:id="rId17"/>
    <p:sldId id="337" r:id="rId18"/>
    <p:sldId id="268" r:id="rId19"/>
    <p:sldId id="275" r:id="rId20"/>
    <p:sldId id="276" r:id="rId21"/>
    <p:sldId id="277" r:id="rId22"/>
    <p:sldId id="280" r:id="rId23"/>
    <p:sldId id="281" r:id="rId24"/>
    <p:sldId id="285" r:id="rId25"/>
    <p:sldId id="286" r:id="rId26"/>
    <p:sldId id="290" r:id="rId27"/>
    <p:sldId id="288" r:id="rId28"/>
    <p:sldId id="291" r:id="rId29"/>
    <p:sldId id="287" r:id="rId30"/>
    <p:sldId id="289" r:id="rId31"/>
    <p:sldId id="335" r:id="rId32"/>
    <p:sldId id="284" r:id="rId33"/>
    <p:sldId id="293" r:id="rId34"/>
    <p:sldId id="300" r:id="rId35"/>
    <p:sldId id="302" r:id="rId36"/>
    <p:sldId id="304" r:id="rId37"/>
    <p:sldId id="324" r:id="rId38"/>
    <p:sldId id="306" r:id="rId39"/>
    <p:sldId id="308" r:id="rId40"/>
    <p:sldId id="305" r:id="rId41"/>
    <p:sldId id="303" r:id="rId42"/>
    <p:sldId id="325" r:id="rId43"/>
    <p:sldId id="330" r:id="rId44"/>
    <p:sldId id="294" r:id="rId45"/>
    <p:sldId id="309" r:id="rId46"/>
    <p:sldId id="310" r:id="rId47"/>
    <p:sldId id="311" r:id="rId48"/>
    <p:sldId id="312" r:id="rId49"/>
    <p:sldId id="307" r:id="rId50"/>
    <p:sldId id="313" r:id="rId51"/>
    <p:sldId id="326" r:id="rId52"/>
    <p:sldId id="327" r:id="rId53"/>
    <p:sldId id="320" r:id="rId54"/>
    <p:sldId id="321" r:id="rId55"/>
    <p:sldId id="322" r:id="rId56"/>
    <p:sldId id="295" r:id="rId57"/>
    <p:sldId id="315" r:id="rId58"/>
    <p:sldId id="317" r:id="rId59"/>
    <p:sldId id="316" r:id="rId60"/>
    <p:sldId id="331" r:id="rId61"/>
    <p:sldId id="332" r:id="rId6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D4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039"/>
    <p:restoredTop sz="94796"/>
  </p:normalViewPr>
  <p:slideViewPr>
    <p:cSldViewPr snapToGrid="0" snapToObjects="1">
      <p:cViewPr varScale="1">
        <p:scale>
          <a:sx n="79" d="100"/>
          <a:sy n="79" d="100"/>
        </p:scale>
        <p:origin x="132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08EAA4-9608-564A-9FAD-957C04FCB4F0}" type="datetimeFigureOut">
              <a:rPr lang="en-US" smtClean="0"/>
              <a:t>9/23/2017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327236-F622-5745-9A10-257926CBBC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4545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327236-F622-5745-9A10-257926CBBCC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5885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327236-F622-5745-9A10-257926CBBCC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1241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Note that print</a:t>
            </a:r>
            <a:r>
              <a:rPr lang="en-US" baseline="0" dirty="0" smtClean="0"/>
              <a:t> statement is outside of if block so always executed</a:t>
            </a:r>
            <a:r>
              <a:rPr lang="en-US" dirty="0" smtClean="0">
                <a:solidFill>
                  <a:srgbClr val="75715E"/>
                </a:solidFill>
                <a:latin typeface="Menlo" charset="0"/>
              </a:rPr>
              <a:t>## 12 if-</a:t>
            </a:r>
            <a:r>
              <a:rPr lang="en-US" dirty="0" err="1" smtClean="0">
                <a:solidFill>
                  <a:srgbClr val="75715E"/>
                </a:solidFill>
                <a:latin typeface="Menlo" charset="0"/>
              </a:rPr>
              <a:t>elif</a:t>
            </a:r>
            <a:r>
              <a:rPr lang="en-US" dirty="0" smtClean="0">
                <a:solidFill>
                  <a:srgbClr val="75715E"/>
                </a:solidFill>
                <a:latin typeface="Menlo" charset="0"/>
              </a:rPr>
              <a:t>-else statement</a:t>
            </a:r>
            <a:endParaRPr lang="en-US" dirty="0" smtClean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 err="1" smtClean="0">
                <a:solidFill>
                  <a:srgbClr val="F8F8F2"/>
                </a:solidFill>
                <a:latin typeface="Menlo" charset="0"/>
              </a:rPr>
              <a:t>tickets_to_buy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smtClean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smtClean="0">
                <a:solidFill>
                  <a:srgbClr val="AE81FF"/>
                </a:solidFill>
                <a:latin typeface="Menlo" charset="0"/>
              </a:rPr>
              <a:t>3</a:t>
            </a:r>
            <a:endParaRPr lang="en-US" dirty="0" smtClean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 smtClean="0">
                <a:solidFill>
                  <a:srgbClr val="66D9EF"/>
                </a:solidFill>
                <a:latin typeface="Menlo" charset="0"/>
              </a:rPr>
              <a:t>if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 smtClean="0">
                <a:solidFill>
                  <a:srgbClr val="F8F8F2"/>
                </a:solidFill>
                <a:latin typeface="Menlo" charset="0"/>
              </a:rPr>
              <a:t>ticket_price_is_low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:</a:t>
            </a:r>
          </a:p>
          <a:p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dirty="0" err="1" smtClean="0">
                <a:solidFill>
                  <a:srgbClr val="F8F8F2"/>
                </a:solidFill>
                <a:latin typeface="Menlo" charset="0"/>
              </a:rPr>
              <a:t>tickets_to_buy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smtClean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 smtClean="0">
                <a:solidFill>
                  <a:srgbClr val="F8F8F2"/>
                </a:solidFill>
                <a:latin typeface="Menlo" charset="0"/>
              </a:rPr>
              <a:t>tickets_to_buy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smtClean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smtClean="0">
                <a:solidFill>
                  <a:srgbClr val="AE81FF"/>
                </a:solidFill>
                <a:latin typeface="Menlo" charset="0"/>
              </a:rPr>
              <a:t>3</a:t>
            </a:r>
            <a:endParaRPr lang="en-US" dirty="0" smtClean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 err="1" smtClean="0">
                <a:solidFill>
                  <a:srgbClr val="66D9EF"/>
                </a:solidFill>
                <a:latin typeface="Menlo" charset="0"/>
              </a:rPr>
              <a:t>elif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 smtClean="0">
                <a:solidFill>
                  <a:srgbClr val="F8F8F2"/>
                </a:solidFill>
                <a:latin typeface="Menlo" charset="0"/>
              </a:rPr>
              <a:t>ticket_price_is_high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:</a:t>
            </a:r>
          </a:p>
          <a:p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dirty="0" err="1" smtClean="0">
                <a:solidFill>
                  <a:srgbClr val="F8F8F2"/>
                </a:solidFill>
                <a:latin typeface="Menlo" charset="0"/>
              </a:rPr>
              <a:t>tickets_to_buy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smtClean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 smtClean="0">
                <a:solidFill>
                  <a:srgbClr val="F8F8F2"/>
                </a:solidFill>
                <a:latin typeface="Menlo" charset="0"/>
              </a:rPr>
              <a:t>tickets_to_buy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smtClean="0">
                <a:solidFill>
                  <a:srgbClr val="F92672"/>
                </a:solidFill>
                <a:latin typeface="Menlo" charset="0"/>
              </a:rPr>
              <a:t>-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smtClean="0">
                <a:solidFill>
                  <a:srgbClr val="AE81FF"/>
                </a:solidFill>
                <a:latin typeface="Menlo" charset="0"/>
              </a:rPr>
              <a:t>3</a:t>
            </a:r>
            <a:endParaRPr lang="en-US" dirty="0" smtClean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 smtClean="0">
                <a:solidFill>
                  <a:srgbClr val="66D9EF"/>
                </a:solidFill>
                <a:latin typeface="Menlo" charset="0"/>
              </a:rPr>
              <a:t>else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:</a:t>
            </a:r>
          </a:p>
          <a:p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dirty="0" err="1" smtClean="0">
                <a:solidFill>
                  <a:srgbClr val="F8F8F2"/>
                </a:solidFill>
                <a:latin typeface="Menlo" charset="0"/>
              </a:rPr>
              <a:t>tickets_to_buy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smtClean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 smtClean="0">
                <a:solidFill>
                  <a:srgbClr val="F8F8F2"/>
                </a:solidFill>
                <a:latin typeface="Menlo" charset="0"/>
              </a:rPr>
              <a:t>tickets_to_buy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smtClean="0">
                <a:solidFill>
                  <a:srgbClr val="F92672"/>
                </a:solidFill>
                <a:latin typeface="Menlo" charset="0"/>
              </a:rPr>
              <a:t>-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smtClean="0">
                <a:solidFill>
                  <a:srgbClr val="AE81FF"/>
                </a:solidFill>
                <a:latin typeface="Menlo" charset="0"/>
              </a:rPr>
              <a:t>1</a:t>
            </a:r>
            <a:endParaRPr lang="en-US" dirty="0" smtClean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 smtClean="0">
                <a:solidFill>
                  <a:srgbClr val="66D9EF"/>
                </a:solidFill>
                <a:latin typeface="Menlo" charset="0"/>
              </a:rPr>
              <a:t>print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 smtClean="0">
                <a:solidFill>
                  <a:srgbClr val="E6DB74"/>
                </a:solidFill>
                <a:latin typeface="Menlo" charset="0"/>
              </a:rPr>
              <a:t>"Buy "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smtClean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 smtClean="0">
                <a:solidFill>
                  <a:srgbClr val="F8F8F2"/>
                </a:solidFill>
                <a:latin typeface="Menlo" charset="0"/>
              </a:rPr>
              <a:t>str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 err="1" smtClean="0">
                <a:solidFill>
                  <a:srgbClr val="F8F8F2"/>
                </a:solidFill>
                <a:latin typeface="Menlo" charset="0"/>
              </a:rPr>
              <a:t>tickets_to_buy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) </a:t>
            </a:r>
            <a:r>
              <a:rPr lang="en-US" dirty="0" smtClean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smtClean="0">
                <a:solidFill>
                  <a:srgbClr val="E6DB74"/>
                </a:solidFill>
                <a:latin typeface="Menlo" charset="0"/>
              </a:rPr>
              <a:t>" tickets"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327236-F622-5745-9A10-257926CBBCC2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396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1D49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5923F103-BC34-4FE4-A40E-EDDEECFDA5D0}" type="datetimeFigureOut">
              <a:rPr lang="en-US" dirty="0"/>
              <a:pPr/>
              <a:t>9/23/2017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31760" y="563153"/>
            <a:ext cx="479758" cy="4105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A1CC3-2375-41D4-9E03-427CAF2A4C1A}" type="datetimeFigureOut">
              <a:rPr lang="en-US" dirty="0"/>
              <a:t>9/23/2017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6868-8199-4C2C-A5B1-63AEE139F88E}" type="datetimeFigureOut">
              <a:rPr lang="en-US" dirty="0"/>
              <a:t>9/23/2017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5240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1D49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9FF7F-6988-44CC-821B-644E70CD2F73}" type="datetimeFigureOut">
              <a:rPr lang="en-US" dirty="0"/>
              <a:t>9/23/2017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26" name="Picture 2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31760" y="563153"/>
            <a:ext cx="479758" cy="4105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1D49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2C299-16B2-4475-990D-751901EACC14}" type="datetimeFigureOut">
              <a:rPr lang="en-US" dirty="0"/>
              <a:t>9/23/2017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31760" y="563153"/>
            <a:ext cx="479758" cy="4105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86839-B9D8-4651-8783-F325ECE74E65}" type="datetimeFigureOut">
              <a:rPr lang="en-US" dirty="0"/>
              <a:t>9/23/2017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84F64-32F6-45C5-931F-ADC1662401D0}" type="datetimeFigureOut">
              <a:rPr lang="en-US" dirty="0"/>
              <a:t>9/23/2017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53086D93-FCAC-47E0-A2EE-787E62CA814C}" type="datetimeFigureOut">
              <a:rPr lang="en-US" dirty="0"/>
              <a:t>9/23/2017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CDA879A6-0FD0-4734-A311-86BFCA472E6E}" type="datetimeFigureOut">
              <a:rPr lang="en-US" dirty="0"/>
              <a:t>9/23/2017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154954" y="6391838"/>
            <a:ext cx="990599" cy="304799"/>
          </a:xfrm>
        </p:spPr>
        <p:txBody>
          <a:bodyPr/>
          <a:lstStyle/>
          <a:p>
            <a:fld id="{19C9CA7B-DFD4-44B5-8C60-D14B8CD1FB59}" type="datetimeFigureOut">
              <a:rPr lang="en-US" dirty="0"/>
              <a:t>9/23/2017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31760" y="563153"/>
            <a:ext cx="479758" cy="41051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199166" y="6143557"/>
            <a:ext cx="2665188" cy="5530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6425-0181-43F2-84FC-787E803FD2F8}" type="datetimeFigureOut">
              <a:rPr lang="en-US" dirty="0"/>
              <a:t>9/23/2017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dirty="0"/>
              <a:t>9/23/2017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31760" y="563153"/>
            <a:ext cx="479758" cy="41051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dirty="0"/>
              <a:t>9/23/2017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dirty="0"/>
              <a:t>9/23/2017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dirty="0"/>
              <a:t>9/23/2017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86A4C-8E40-4F87-A4F0-01A0687C5742}" type="datetimeFigureOut">
              <a:rPr lang="en-US" dirty="0"/>
              <a:t>9/23/2017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FigureOut">
              <a:rPr lang="en-US" dirty="0"/>
              <a:t>9/23/2017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1D49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2BE451C3-0FF4-47C4-B829-773ADF60F88C}" type="datetimeFigureOut">
              <a:rPr lang="en-US" dirty="0"/>
              <a:t>9/23/2017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3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72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l.facebook.com/l.php?u=http://learnpython.bytesizedlabs.com/&amp;h=ATNKTO43x2yxfDrsb6ckS2KbAlptcujzTdLTWwrp3SerEMqylhACi0f36ZymQMFz_QgZ2mWq9NfxNahnfzwwfbYVULD42ulp6_4DJkIaHj4hT8N_n69V-nabw88tBQyaSfuB5GG0zPaIOKf8n1iyAHhFiiPk1yTtA-0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l.facebook.com/l.php?u=http://learnpython.bytesizedlabs.com/&amp;h=ATNKTO43x2yxfDrsb6ckS2KbAlptcujzTdLTWwrp3SerEMqylhACi0f36ZymQMFz_QgZ2mWq9NfxNahnfzwwfbYVULD42ulp6_4DJkIaHj4hT8N_n69V-nabw88tBQyaSfuB5GG0zPaIOKf8n1iyAHhFiiPk1yTtA-0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Python for Data Analytics ByteSized Labs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September 22-24 - Penn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2855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the Shell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Stop using the mouse and start using the keyboard!!</a:t>
            </a:r>
          </a:p>
          <a:p>
            <a:r>
              <a:rPr lang="en-US" dirty="0" smtClean="0"/>
              <a:t>Shell is how we can interact with our computer</a:t>
            </a:r>
          </a:p>
          <a:p>
            <a:r>
              <a:rPr lang="en-US" dirty="0" smtClean="0"/>
              <a:t>Mac:</a:t>
            </a:r>
          </a:p>
          <a:p>
            <a:pPr lvl="1"/>
            <a:r>
              <a:rPr lang="en-US" dirty="0" smtClean="0"/>
              <a:t>⌘ [Space]</a:t>
            </a:r>
          </a:p>
          <a:p>
            <a:pPr lvl="1"/>
            <a:r>
              <a:rPr lang="en-US" dirty="0" smtClean="0"/>
              <a:t>Type “</a:t>
            </a:r>
            <a:r>
              <a:rPr lang="en-US" i="1" dirty="0" smtClean="0"/>
              <a:t>Terminal</a:t>
            </a:r>
            <a:r>
              <a:rPr lang="en-US" dirty="0" smtClean="0"/>
              <a:t>”</a:t>
            </a:r>
          </a:p>
          <a:p>
            <a:r>
              <a:rPr lang="en-US" dirty="0" smtClean="0"/>
              <a:t>Windows:</a:t>
            </a:r>
          </a:p>
          <a:p>
            <a:pPr lvl="1"/>
            <a:r>
              <a:rPr lang="en-US" dirty="0"/>
              <a:t>O</a:t>
            </a:r>
            <a:r>
              <a:rPr lang="en-US" dirty="0" smtClean="0"/>
              <a:t>pen </a:t>
            </a:r>
            <a:r>
              <a:rPr lang="en-US" dirty="0"/>
              <a:t>the </a:t>
            </a:r>
            <a:r>
              <a:rPr lang="en-US" i="1" dirty="0"/>
              <a:t>Start Menu</a:t>
            </a:r>
            <a:r>
              <a:rPr lang="en-US" dirty="0"/>
              <a:t> and type </a:t>
            </a:r>
            <a:r>
              <a:rPr lang="en-US" dirty="0" smtClean="0"/>
              <a:t>”</a:t>
            </a:r>
            <a:r>
              <a:rPr lang="en-US" i="1" dirty="0" smtClean="0"/>
              <a:t>command”</a:t>
            </a:r>
          </a:p>
          <a:p>
            <a:r>
              <a:rPr lang="en-US" dirty="0" smtClean="0"/>
              <a:t>Type “echo Hello World”</a:t>
            </a:r>
          </a:p>
          <a:p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6351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are directories?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All files in your computer are organized into directories</a:t>
            </a:r>
          </a:p>
          <a:p>
            <a:pPr lvl="1"/>
            <a:r>
              <a:rPr lang="en-US" dirty="0" smtClean="0"/>
              <a:t>“Directories” = Folders</a:t>
            </a:r>
          </a:p>
          <a:p>
            <a:r>
              <a:rPr lang="en-US" dirty="0" smtClean="0"/>
              <a:t>The Shell lets you navigate through these directories</a:t>
            </a:r>
          </a:p>
          <a:p>
            <a:r>
              <a:rPr lang="en-US" dirty="0" smtClean="0"/>
              <a:t>Directory </a:t>
            </a:r>
            <a:r>
              <a:rPr lang="en-US" dirty="0"/>
              <a:t>c</a:t>
            </a:r>
            <a:r>
              <a:rPr lang="en-US" dirty="0" smtClean="0"/>
              <a:t>ommands:</a:t>
            </a:r>
          </a:p>
          <a:p>
            <a:pPr lvl="1"/>
            <a:r>
              <a:rPr lang="en-US" dirty="0"/>
              <a:t>“ls”</a:t>
            </a:r>
          </a:p>
          <a:p>
            <a:pPr lvl="2"/>
            <a:r>
              <a:rPr lang="en-US" dirty="0"/>
              <a:t>List everything in current folder</a:t>
            </a:r>
          </a:p>
          <a:p>
            <a:pPr lvl="1"/>
            <a:r>
              <a:rPr lang="en-US" dirty="0"/>
              <a:t>”cd”</a:t>
            </a:r>
          </a:p>
          <a:p>
            <a:pPr lvl="2"/>
            <a:r>
              <a:rPr lang="en-US" dirty="0"/>
              <a:t>Change directory</a:t>
            </a:r>
          </a:p>
          <a:p>
            <a:pPr lvl="2"/>
            <a:r>
              <a:rPr lang="en-US" dirty="0"/>
              <a:t>”cd ..” to change to parent </a:t>
            </a:r>
            <a:r>
              <a:rPr lang="en-US" dirty="0" smtClean="0"/>
              <a:t>directory</a:t>
            </a:r>
          </a:p>
          <a:p>
            <a:pPr lvl="2"/>
            <a:r>
              <a:rPr lang="en-US" dirty="0" smtClean="0"/>
              <a:t>“cd ~” to change to root directory (mac only)</a:t>
            </a:r>
            <a:endParaRPr lang="en-US" dirty="0"/>
          </a:p>
          <a:p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2082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Shell Commands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499"/>
            <a:ext cx="8825659" cy="3739243"/>
          </a:xfrm>
        </p:spPr>
        <p:txBody>
          <a:bodyPr>
            <a:normAutofit/>
          </a:bodyPr>
          <a:lstStyle/>
          <a:p>
            <a:r>
              <a:rPr lang="en-US" dirty="0" smtClean="0"/>
              <a:t>“</a:t>
            </a:r>
            <a:r>
              <a:rPr lang="en-US" dirty="0" err="1" smtClean="0"/>
              <a:t>mkdir</a:t>
            </a:r>
            <a:r>
              <a:rPr lang="en-US" dirty="0" smtClean="0"/>
              <a:t>”</a:t>
            </a:r>
          </a:p>
          <a:p>
            <a:pPr lvl="1"/>
            <a:r>
              <a:rPr lang="en-US" dirty="0" smtClean="0"/>
              <a:t>Make a new directory</a:t>
            </a:r>
          </a:p>
          <a:p>
            <a:r>
              <a:rPr lang="en-US" dirty="0"/>
              <a:t>“touch </a:t>
            </a:r>
            <a:r>
              <a:rPr lang="en-US" dirty="0" err="1"/>
              <a:t>my_file.py</a:t>
            </a:r>
            <a:r>
              <a:rPr lang="en-US" dirty="0"/>
              <a:t>”</a:t>
            </a:r>
          </a:p>
          <a:p>
            <a:pPr lvl="1"/>
            <a:r>
              <a:rPr lang="en-US" dirty="0"/>
              <a:t>Makes a new file in the current directory called </a:t>
            </a:r>
            <a:r>
              <a:rPr lang="en-US" dirty="0" err="1"/>
              <a:t>my_file.py</a:t>
            </a:r>
            <a:endParaRPr lang="en-US" dirty="0"/>
          </a:p>
          <a:p>
            <a:r>
              <a:rPr lang="en-US" dirty="0" smtClean="0"/>
              <a:t>“[tab]”</a:t>
            </a:r>
          </a:p>
          <a:p>
            <a:pPr lvl="1"/>
            <a:r>
              <a:rPr lang="en-US" dirty="0" smtClean="0"/>
              <a:t>Auto complete </a:t>
            </a:r>
          </a:p>
          <a:p>
            <a:r>
              <a:rPr lang="en-US" dirty="0" smtClean="0"/>
              <a:t>“[up/down arrow]”</a:t>
            </a:r>
          </a:p>
          <a:p>
            <a:pPr lvl="1"/>
            <a:r>
              <a:rPr lang="en-US" dirty="0" smtClean="0"/>
              <a:t>Move through history of old commands</a:t>
            </a:r>
          </a:p>
        </p:txBody>
      </p:sp>
    </p:spTree>
    <p:extLst>
      <p:ext uri="{BB962C8B-B14F-4D97-AF65-F5344CB8AC3E}">
        <p14:creationId xmlns:p14="http://schemas.microsoft.com/office/powerpoint/2010/main" val="1700472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Make </a:t>
            </a:r>
            <a:r>
              <a:rPr lang="en-US" dirty="0"/>
              <a:t>Y</a:t>
            </a:r>
            <a:r>
              <a:rPr lang="en-US" dirty="0" smtClean="0"/>
              <a:t>our Workspace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“ls”</a:t>
            </a:r>
          </a:p>
          <a:p>
            <a:pPr lvl="1"/>
            <a:r>
              <a:rPr lang="en-US" dirty="0" smtClean="0"/>
              <a:t>List everything in our home folder</a:t>
            </a:r>
          </a:p>
          <a:p>
            <a:r>
              <a:rPr lang="en-US" dirty="0" smtClean="0"/>
              <a:t>”cd Desktop”</a:t>
            </a:r>
          </a:p>
          <a:p>
            <a:pPr lvl="1"/>
            <a:r>
              <a:rPr lang="en-US" dirty="0" smtClean="0"/>
              <a:t>Change directory to Desktop</a:t>
            </a:r>
          </a:p>
          <a:p>
            <a:r>
              <a:rPr lang="en-US" dirty="0" smtClean="0"/>
              <a:t>“</a:t>
            </a:r>
            <a:r>
              <a:rPr lang="en-US" dirty="0" err="1" smtClean="0"/>
              <a:t>mkdir</a:t>
            </a:r>
            <a:r>
              <a:rPr lang="en-US" dirty="0" smtClean="0"/>
              <a:t> </a:t>
            </a:r>
            <a:r>
              <a:rPr lang="en-US" dirty="0" err="1" smtClean="0"/>
              <a:t>bytesizedlabs</a:t>
            </a:r>
            <a:r>
              <a:rPr lang="en-US" dirty="0" smtClean="0"/>
              <a:t>”</a:t>
            </a:r>
          </a:p>
          <a:p>
            <a:pPr lvl="1"/>
            <a:r>
              <a:rPr lang="en-US" dirty="0" smtClean="0"/>
              <a:t>Make a directory called </a:t>
            </a:r>
            <a:r>
              <a:rPr lang="en-US" dirty="0" err="1" smtClean="0"/>
              <a:t>bytesizedlabs</a:t>
            </a:r>
            <a:r>
              <a:rPr lang="en-US" dirty="0" smtClean="0"/>
              <a:t> on the desktop</a:t>
            </a:r>
          </a:p>
          <a:p>
            <a:r>
              <a:rPr lang="en-US" dirty="0" smtClean="0"/>
              <a:t>“cd </a:t>
            </a:r>
            <a:r>
              <a:rPr lang="en-US" dirty="0" err="1"/>
              <a:t>bytesizedlabs</a:t>
            </a:r>
            <a:r>
              <a:rPr lang="en-US" dirty="0"/>
              <a:t>”</a:t>
            </a:r>
            <a:endParaRPr lang="en-US" dirty="0" smtClean="0"/>
          </a:p>
          <a:p>
            <a:pPr lvl="1"/>
            <a:r>
              <a:rPr lang="en-US" dirty="0" smtClean="0"/>
              <a:t>Change directory to workspace</a:t>
            </a:r>
          </a:p>
          <a:p>
            <a:r>
              <a:rPr lang="en-US" dirty="0" smtClean="0"/>
              <a:t>“</a:t>
            </a:r>
            <a:r>
              <a:rPr lang="en-US" dirty="0" err="1" smtClean="0"/>
              <a:t>mkdir</a:t>
            </a:r>
            <a:r>
              <a:rPr lang="en-US" dirty="0" smtClean="0"/>
              <a:t> day1”</a:t>
            </a:r>
          </a:p>
          <a:p>
            <a:pPr lvl="1"/>
            <a:r>
              <a:rPr lang="en-US" dirty="0" smtClean="0"/>
              <a:t>Make a directory called day1 in </a:t>
            </a:r>
            <a:r>
              <a:rPr lang="en-US" dirty="0" err="1"/>
              <a:t>bytesizedlabs</a:t>
            </a:r>
            <a:r>
              <a:rPr lang="en-US" dirty="0"/>
              <a:t> directory</a:t>
            </a:r>
            <a:endParaRPr lang="en-US" dirty="0" smtClean="0"/>
          </a:p>
          <a:p>
            <a:r>
              <a:rPr lang="en-US" dirty="0" smtClean="0"/>
              <a:t>“ls”</a:t>
            </a:r>
          </a:p>
          <a:p>
            <a:pPr lvl="1"/>
            <a:r>
              <a:rPr lang="en-US" dirty="0" smtClean="0"/>
              <a:t>List to show that we made subdirectory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4605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Make </a:t>
            </a:r>
            <a:r>
              <a:rPr lang="en-US" dirty="0"/>
              <a:t>Y</a:t>
            </a:r>
            <a:r>
              <a:rPr lang="en-US" dirty="0" smtClean="0"/>
              <a:t>our Workspace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11"/>
          <a:stretch/>
        </p:blipFill>
        <p:spPr>
          <a:xfrm>
            <a:off x="2915171" y="2603500"/>
            <a:ext cx="5305970" cy="3347595"/>
          </a:xfrm>
          <a:prstGeom prst="rect">
            <a:avLst/>
          </a:prstGeom>
          <a:ln w="381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97905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boring part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We’ve created files to download Python 3 and setup your shell for the workshop</a:t>
            </a:r>
          </a:p>
          <a:p>
            <a:r>
              <a:rPr lang="en-US" dirty="0" smtClean="0"/>
              <a:t>Found on course website </a:t>
            </a:r>
            <a:r>
              <a:rPr lang="en-US" u="sng" dirty="0" smtClean="0">
                <a:hlinkClick r:id="rId2"/>
              </a:rPr>
              <a:t>learnpython.bytesizedlabs.com</a:t>
            </a:r>
            <a:r>
              <a:rPr lang="en-US" dirty="0"/>
              <a:t> </a:t>
            </a:r>
            <a:r>
              <a:rPr lang="en-US" dirty="0" smtClean="0"/>
              <a:t>under the setup tab</a:t>
            </a:r>
          </a:p>
          <a:p>
            <a:r>
              <a:rPr lang="en-US" dirty="0" smtClean="0"/>
              <a:t>Download the setup file for your computer and put it in your </a:t>
            </a:r>
            <a:r>
              <a:rPr lang="en-US" dirty="0" err="1" smtClean="0"/>
              <a:t>bytesizedlabs</a:t>
            </a:r>
            <a:r>
              <a:rPr lang="en-US" dirty="0" smtClean="0"/>
              <a:t> directory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7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Setup - Windows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Right click on file</a:t>
            </a:r>
          </a:p>
          <a:p>
            <a:r>
              <a:rPr lang="en-US" dirty="0" smtClean="0"/>
              <a:t>Choose “Run with PowerShell”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0274" y="2603500"/>
            <a:ext cx="3492500" cy="3646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350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Setup - Mac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Terminal, navigate to your day1 folder</a:t>
            </a:r>
          </a:p>
          <a:p>
            <a:r>
              <a:rPr lang="en-US" dirty="0" smtClean="0"/>
              <a:t>Type in Terminal:</a:t>
            </a:r>
          </a:p>
          <a:p>
            <a:pPr lvl="1"/>
            <a:r>
              <a:rPr lang="en-US" dirty="0" smtClean="0"/>
              <a:t>“</a:t>
            </a:r>
            <a:r>
              <a:rPr lang="en-US" dirty="0" err="1" smtClean="0"/>
              <a:t>chmod</a:t>
            </a:r>
            <a:r>
              <a:rPr lang="en-US" dirty="0" smtClean="0"/>
              <a:t> +</a:t>
            </a:r>
            <a:r>
              <a:rPr lang="en-US" dirty="0"/>
              <a:t>x </a:t>
            </a:r>
            <a:r>
              <a:rPr lang="en-US" dirty="0" err="1" smtClean="0"/>
              <a:t>bsl_setup_mac.sh</a:t>
            </a:r>
            <a:r>
              <a:rPr lang="en-US" dirty="0" smtClean="0"/>
              <a:t>”</a:t>
            </a:r>
          </a:p>
          <a:p>
            <a:pPr lvl="1"/>
            <a:r>
              <a:rPr lang="en-US" dirty="0" smtClean="0"/>
              <a:t>“bash </a:t>
            </a:r>
            <a:r>
              <a:rPr lang="en-US" dirty="0" err="1" smtClean="0"/>
              <a:t>bsl_setup_mac.sh</a:t>
            </a:r>
            <a:r>
              <a:rPr lang="en-US" dirty="0" smtClean="0"/>
              <a:t>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53304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Sublime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Shell is ugly</a:t>
            </a:r>
          </a:p>
          <a:p>
            <a:r>
              <a:rPr lang="en-US" dirty="0" smtClean="0"/>
              <a:t>It’s ok for short commands but for our long programs we’re going to want something better</a:t>
            </a:r>
          </a:p>
          <a:p>
            <a:r>
              <a:rPr lang="en-US" dirty="0" smtClean="0"/>
              <a:t>Sublime 3 is a text editor that we have installed for you</a:t>
            </a:r>
          </a:p>
        </p:txBody>
      </p:sp>
    </p:spTree>
    <p:extLst>
      <p:ext uri="{BB962C8B-B14F-4D97-AF65-F5344CB8AC3E}">
        <p14:creationId xmlns:p14="http://schemas.microsoft.com/office/powerpoint/2010/main" val="934865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Python?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5" y="2603500"/>
            <a:ext cx="10363945" cy="3416300"/>
          </a:xfrm>
        </p:spPr>
        <p:txBody>
          <a:bodyPr/>
          <a:lstStyle/>
          <a:p>
            <a:r>
              <a:rPr lang="en-US" dirty="0" smtClean="0"/>
              <a:t>Three more commands:</a:t>
            </a:r>
          </a:p>
          <a:p>
            <a:pPr lvl="1"/>
            <a:r>
              <a:rPr lang="en-US" dirty="0" smtClean="0"/>
              <a:t>”python </a:t>
            </a:r>
            <a:r>
              <a:rPr lang="en-US" dirty="0" err="1" smtClean="0"/>
              <a:t>my_file.py</a:t>
            </a:r>
            <a:r>
              <a:rPr lang="en-US" dirty="0" smtClean="0"/>
              <a:t>”</a:t>
            </a:r>
          </a:p>
          <a:p>
            <a:pPr lvl="2"/>
            <a:r>
              <a:rPr lang="en-US" dirty="0" smtClean="0"/>
              <a:t>Runs the file using python and prints the results to the shell</a:t>
            </a:r>
          </a:p>
          <a:p>
            <a:pPr lvl="1"/>
            <a:r>
              <a:rPr lang="en-US" dirty="0" smtClean="0"/>
              <a:t>“python”</a:t>
            </a:r>
          </a:p>
          <a:p>
            <a:pPr lvl="2"/>
            <a:r>
              <a:rPr lang="en-US" dirty="0" smtClean="0"/>
              <a:t>Opens python </a:t>
            </a:r>
            <a:r>
              <a:rPr lang="en-US" i="1" dirty="0" smtClean="0"/>
              <a:t>within </a:t>
            </a:r>
            <a:r>
              <a:rPr lang="en-US" dirty="0" smtClean="0"/>
              <a:t>the shell</a:t>
            </a:r>
          </a:p>
          <a:p>
            <a:pPr lvl="2"/>
            <a:r>
              <a:rPr lang="en-US" dirty="0" smtClean="0"/>
              <a:t>Lets us run/test basic commands, math, imports, etc.</a:t>
            </a:r>
          </a:p>
          <a:p>
            <a:pPr lvl="1"/>
            <a:r>
              <a:rPr lang="en-US" dirty="0" smtClean="0"/>
              <a:t>”</a:t>
            </a:r>
            <a:r>
              <a:rPr lang="en-US" dirty="0" err="1" smtClean="0"/>
              <a:t>subl</a:t>
            </a:r>
            <a:r>
              <a:rPr lang="en-US" dirty="0" smtClean="0"/>
              <a:t> </a:t>
            </a:r>
            <a:r>
              <a:rPr lang="en-US" dirty="0" err="1" smtClean="0"/>
              <a:t>my_file.py</a:t>
            </a:r>
            <a:r>
              <a:rPr lang="en-US" dirty="0" smtClean="0"/>
              <a:t>” (macs only)</a:t>
            </a:r>
          </a:p>
          <a:p>
            <a:pPr lvl="2"/>
            <a:r>
              <a:rPr lang="en-US" dirty="0" smtClean="0"/>
              <a:t>Opens the file in Sublime for easy editing</a:t>
            </a:r>
          </a:p>
          <a:p>
            <a:pPr lvl="2"/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7384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Your Instructor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86314" y="3467100"/>
            <a:ext cx="4604931" cy="21336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b="1" dirty="0" smtClean="0"/>
              <a:t>Jesse Berliner-Sachs</a:t>
            </a:r>
          </a:p>
          <a:p>
            <a:pPr marL="0" indent="0" algn="ctr">
              <a:buNone/>
            </a:pPr>
            <a:r>
              <a:rPr lang="en-US" dirty="0" smtClean="0"/>
              <a:t>Software Engineering Intern at             Hired Score </a:t>
            </a:r>
            <a:r>
              <a:rPr lang="en-US" dirty="0"/>
              <a:t>I</a:t>
            </a:r>
            <a:r>
              <a:rPr lang="en-US" dirty="0" smtClean="0"/>
              <a:t>nc.</a:t>
            </a:r>
          </a:p>
          <a:p>
            <a:pPr marL="0" indent="0" algn="ctr">
              <a:buNone/>
            </a:pPr>
            <a:r>
              <a:rPr lang="en-US" dirty="0" smtClean="0"/>
              <a:t>TA for CIS-121</a:t>
            </a:r>
          </a:p>
          <a:p>
            <a:pPr marL="0" indent="0" algn="ctr">
              <a:buNone/>
            </a:pPr>
            <a:r>
              <a:rPr lang="en-US" dirty="0" smtClean="0"/>
              <a:t>Instructor @ ByteSized Labs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954" y="2639786"/>
            <a:ext cx="5050971" cy="3788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667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 0: Hello World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Open Sublime and at the bottom right click “plain text” and change to python</a:t>
            </a:r>
          </a:p>
          <a:p>
            <a:r>
              <a:rPr lang="en-US" dirty="0" smtClean="0"/>
              <a:t>In a new file type the following:</a:t>
            </a:r>
          </a:p>
          <a:p>
            <a:pPr lvl="1"/>
            <a:r>
              <a:rPr lang="en-US" dirty="0">
                <a:latin typeface="Consolas" charset="0"/>
                <a:ea typeface="Consolas" charset="0"/>
                <a:cs typeface="Consolas" charset="0"/>
              </a:rPr>
              <a:t>p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rint(“Hello World !!!”)</a:t>
            </a:r>
          </a:p>
          <a:p>
            <a:r>
              <a:rPr lang="en-US" dirty="0"/>
              <a:t>Save </a:t>
            </a:r>
            <a:r>
              <a:rPr lang="en-US" dirty="0" smtClean="0"/>
              <a:t>file </a:t>
            </a:r>
            <a:r>
              <a:rPr lang="en-US" dirty="0"/>
              <a:t>in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Desktop/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bytesizedlabs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/day1 </a:t>
            </a:r>
            <a:r>
              <a:rPr lang="en-US" dirty="0"/>
              <a:t>as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hello_world.py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dirty="0"/>
              <a:t>In </a:t>
            </a:r>
            <a:r>
              <a:rPr lang="en-US" dirty="0" smtClean="0"/>
              <a:t>the shell navigate </a:t>
            </a:r>
            <a:r>
              <a:rPr lang="en-US" dirty="0"/>
              <a:t>to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Desktop/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bytesizedlabs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/day1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dirty="0"/>
              <a:t>Run command:</a:t>
            </a:r>
          </a:p>
          <a:p>
            <a:pPr lvl="1"/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python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hello_world.py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9597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 0: </a:t>
            </a:r>
            <a:r>
              <a:rPr lang="en-US" dirty="0"/>
              <a:t>Hello World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0752" y="2603500"/>
            <a:ext cx="5146899" cy="332459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968477" y="2603500"/>
            <a:ext cx="4827639" cy="6463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5715E"/>
                </a:solidFill>
                <a:latin typeface="Menlo" charset="0"/>
              </a:rPr>
              <a:t>## 0 - Hello World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66D9EF"/>
                </a:solidFill>
                <a:latin typeface="Menlo" charset="0"/>
              </a:rPr>
              <a:t>print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"Hello World !!!"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87173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5984" y="1615923"/>
            <a:ext cx="7437502" cy="1822514"/>
          </a:xfrm>
        </p:spPr>
        <p:txBody>
          <a:bodyPr/>
          <a:lstStyle/>
          <a:p>
            <a:pPr algn="r"/>
            <a:r>
              <a:rPr lang="en-US" dirty="0" smtClean="0"/>
              <a:t>You just wrote your first Python program!!!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Now that we’ve finished the boring stuff, let’s write some 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2796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Lesson 1: Talk to me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Topics: Variables, User Input, Printing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3358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 variable stores data (so we can use it again later)</a:t>
            </a:r>
          </a:p>
          <a:p>
            <a:r>
              <a:rPr lang="en-US" dirty="0" smtClean="0"/>
              <a:t>We can define a variable like so:</a:t>
            </a:r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These types of variables are known as strings. They represent a string of text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602657" y="3787481"/>
            <a:ext cx="8377956" cy="12003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5715E"/>
                </a:solidFill>
                <a:latin typeface="Menlo" charset="0"/>
              </a:rPr>
              <a:t>## 1 - Define Variables examples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byte_name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"Python for Data Analytics"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language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"Python"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location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"Philadelphia"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8064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can print variables like so:</a:t>
            </a:r>
          </a:p>
        </p:txBody>
      </p:sp>
      <p:sp>
        <p:nvSpPr>
          <p:cNvPr id="4" name="Rectangle 3"/>
          <p:cNvSpPr/>
          <p:nvPr/>
        </p:nvSpPr>
        <p:spPr>
          <a:xfrm>
            <a:off x="1587909" y="3139229"/>
            <a:ext cx="8735962" cy="230832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5715E"/>
                </a:solidFill>
                <a:latin typeface="Menlo" charset="0"/>
              </a:rPr>
              <a:t>## 2 - Print </a:t>
            </a:r>
            <a:r>
              <a:rPr lang="en-US" dirty="0" smtClean="0">
                <a:solidFill>
                  <a:srgbClr val="75715E"/>
                </a:solidFill>
                <a:latin typeface="Menlo" charset="0"/>
              </a:rPr>
              <a:t>Variables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byte_name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"Python for Data Analytics"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language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"Python"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location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"Philadelphia"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66D9EF"/>
                </a:solidFill>
                <a:latin typeface="Menlo" charset="0"/>
              </a:rPr>
              <a:t>print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(byte_name) </a:t>
            </a:r>
            <a:r>
              <a:rPr lang="en-US" dirty="0">
                <a:solidFill>
                  <a:srgbClr val="75715E"/>
                </a:solidFill>
                <a:latin typeface="Menlo" charset="0"/>
              </a:rPr>
              <a:t># "Python for Data Analytics"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66D9EF"/>
                </a:solidFill>
                <a:latin typeface="Menlo" charset="0"/>
              </a:rPr>
              <a:t>print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(language) </a:t>
            </a:r>
            <a:r>
              <a:rPr lang="en-US" dirty="0">
                <a:solidFill>
                  <a:srgbClr val="75715E"/>
                </a:solidFill>
                <a:latin typeface="Menlo" charset="0"/>
              </a:rPr>
              <a:t># "Python" 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66D9EF"/>
                </a:solidFill>
                <a:latin typeface="Menlo" charset="0"/>
              </a:rPr>
              <a:t>print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(location)  </a:t>
            </a:r>
            <a:r>
              <a:rPr lang="en-US" dirty="0">
                <a:solidFill>
                  <a:srgbClr val="75715E"/>
                </a:solidFill>
                <a:latin typeface="Menlo" charset="0"/>
              </a:rPr>
              <a:t># "Philadelphia"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9182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78255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We can combine strings like this</a:t>
            </a:r>
          </a:p>
          <a:p>
            <a:pPr lvl="1"/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Look carefully at where the quotes are. Around the strings, not the variable names</a:t>
            </a:r>
          </a:p>
          <a:p>
            <a:r>
              <a:rPr lang="en-US" dirty="0" smtClean="0"/>
              <a:t>Tip: Sublime uses colors to show what is a string and what is variable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154954" y="3124203"/>
            <a:ext cx="10491021" cy="175432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5715E"/>
                </a:solidFill>
                <a:latin typeface="Menlo" charset="0"/>
              </a:rPr>
              <a:t>## 3 - Combining </a:t>
            </a:r>
            <a:r>
              <a:rPr lang="en-US" dirty="0" smtClean="0">
                <a:solidFill>
                  <a:srgbClr val="75715E"/>
                </a:solidFill>
                <a:latin typeface="Menlo" charset="0"/>
              </a:rPr>
              <a:t>Variables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language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"Python"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location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"Philadelphia"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sentence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"We are learning how to code 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language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", in 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location</a:t>
            </a:r>
          </a:p>
          <a:p>
            <a:r>
              <a:rPr lang="en-US" dirty="0">
                <a:solidFill>
                  <a:srgbClr val="66D9EF"/>
                </a:solidFill>
                <a:latin typeface="Menlo" charset="0"/>
              </a:rPr>
              <a:t>print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(sentence) </a:t>
            </a:r>
            <a:r>
              <a:rPr lang="en-US" dirty="0">
                <a:solidFill>
                  <a:srgbClr val="75715E"/>
                </a:solidFill>
                <a:latin typeface="Menlo" charset="0"/>
              </a:rPr>
              <a:t># "We are learning how to code Python, in Philadelphia"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0567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few things to remember when defining variables</a:t>
            </a:r>
          </a:p>
          <a:p>
            <a:pPr lvl="1"/>
            <a:r>
              <a:rPr lang="en-US" i="1" dirty="0" smtClean="0"/>
              <a:t>Usually</a:t>
            </a:r>
            <a:r>
              <a:rPr lang="en-US" dirty="0" smtClean="0"/>
              <a:t> all lowercase letters with underscores “_”</a:t>
            </a:r>
          </a:p>
          <a:p>
            <a:pPr lvl="2"/>
            <a:r>
              <a:rPr lang="en-US" dirty="0" smtClean="0"/>
              <a:t>Constants can be all uppercase</a:t>
            </a:r>
          </a:p>
          <a:p>
            <a:pPr lvl="1"/>
            <a:r>
              <a:rPr lang="en-US" dirty="0" smtClean="0"/>
              <a:t>Always use </a:t>
            </a:r>
            <a:r>
              <a:rPr lang="en-US" b="1" dirty="0" smtClean="0"/>
              <a:t>descriptive </a:t>
            </a:r>
            <a:r>
              <a:rPr lang="en-US" dirty="0" smtClean="0"/>
              <a:t>names</a:t>
            </a:r>
          </a:p>
          <a:p>
            <a:pPr lvl="2"/>
            <a:r>
              <a:rPr lang="en-US" dirty="0" smtClean="0"/>
              <a:t>BAD: variable1, </a:t>
            </a:r>
            <a:r>
              <a:rPr lang="en-US" dirty="0" err="1" smtClean="0"/>
              <a:t>my_variable</a:t>
            </a:r>
            <a:r>
              <a:rPr lang="en-US" dirty="0" smtClean="0"/>
              <a:t>, price</a:t>
            </a:r>
          </a:p>
          <a:p>
            <a:pPr lvl="2"/>
            <a:r>
              <a:rPr lang="en-US" dirty="0" smtClean="0"/>
              <a:t>GOOD: car_price, </a:t>
            </a:r>
            <a:r>
              <a:rPr lang="en-US" dirty="0" err="1" smtClean="0"/>
              <a:t>profit_margin_as_percent</a:t>
            </a:r>
            <a:r>
              <a:rPr lang="en-US" dirty="0" smtClean="0"/>
              <a:t>, </a:t>
            </a:r>
            <a:r>
              <a:rPr lang="en-US" dirty="0" err="1" smtClean="0"/>
              <a:t>distance_left_to_travel</a:t>
            </a:r>
            <a:endParaRPr lang="en-US" dirty="0" smtClean="0"/>
          </a:p>
          <a:p>
            <a:pPr lvl="1"/>
            <a:r>
              <a:rPr lang="en-US" dirty="0" smtClean="0"/>
              <a:t>Variable name on the </a:t>
            </a:r>
            <a:r>
              <a:rPr lang="en-US" b="1" dirty="0" smtClean="0"/>
              <a:t>left</a:t>
            </a:r>
            <a:r>
              <a:rPr lang="en-US" dirty="0" smtClean="0"/>
              <a:t>, variable value on the </a:t>
            </a:r>
            <a:r>
              <a:rPr lang="en-US" b="1" dirty="0" smtClean="0"/>
              <a:t>right </a:t>
            </a:r>
          </a:p>
          <a:p>
            <a:pPr lvl="1"/>
            <a:r>
              <a:rPr lang="en-US" dirty="0" smtClean="0"/>
              <a:t>Variable name </a:t>
            </a:r>
            <a:r>
              <a:rPr lang="en-US" b="1" dirty="0" smtClean="0"/>
              <a:t>without quotes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3911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561326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Computers read code but sometimes humans do too</a:t>
            </a:r>
          </a:p>
          <a:p>
            <a:r>
              <a:rPr lang="en-US" dirty="0" smtClean="0"/>
              <a:t>Use # to mark line as a comment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We also use comments above all of our code snippets to number them for easy reference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573160" y="3434487"/>
            <a:ext cx="9119419" cy="175432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5715E"/>
                </a:solidFill>
                <a:latin typeface="Menlo" charset="0"/>
              </a:rPr>
              <a:t>## 4 - </a:t>
            </a:r>
            <a:r>
              <a:rPr lang="en-US" dirty="0" smtClean="0">
                <a:solidFill>
                  <a:srgbClr val="75715E"/>
                </a:solidFill>
                <a:latin typeface="Menlo" charset="0"/>
              </a:rPr>
              <a:t>Comments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75715E"/>
                </a:solidFill>
                <a:latin typeface="Menlo" charset="0"/>
              </a:rPr>
              <a:t># This is a variable that stores the day of the week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day_of_week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"Friday"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75715E"/>
                </a:solidFill>
                <a:latin typeface="Menlo" charset="0"/>
              </a:rPr>
              <a:t># This is another variable that stores the time of day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time_of_day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"early afternoon"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838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User input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 far our programs just do actions but what if we want to interact with them?</a:t>
            </a:r>
          </a:p>
          <a:p>
            <a:r>
              <a:rPr lang="en-US" dirty="0" smtClean="0"/>
              <a:t>We can get input from the shell like this</a:t>
            </a:r>
            <a:r>
              <a:rPr lang="en-US" dirty="0"/>
              <a:t>:</a:t>
            </a:r>
            <a:endParaRPr lang="en-US" dirty="0" smtClean="0"/>
          </a:p>
        </p:txBody>
      </p:sp>
      <p:sp>
        <p:nvSpPr>
          <p:cNvPr id="4" name="Rectangle 3"/>
          <p:cNvSpPr/>
          <p:nvPr/>
        </p:nvSpPr>
        <p:spPr>
          <a:xfrm>
            <a:off x="1617405" y="3711476"/>
            <a:ext cx="8573729" cy="203132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hr-HR" dirty="0">
                <a:solidFill>
                  <a:srgbClr val="75715E"/>
                </a:solidFill>
                <a:latin typeface="Menlo" charset="0"/>
              </a:rPr>
              <a:t>## 5 - Input  </a:t>
            </a:r>
            <a:endParaRPr lang="hr-HR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name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input(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"What is your name? 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quest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input(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"What is your quest? 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favorite_color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input(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"What is your favorite color? 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</a:t>
            </a:r>
          </a:p>
          <a:p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66D9EF"/>
                </a:solidFill>
                <a:latin typeface="Menlo" charset="0"/>
              </a:rPr>
              <a:t>print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"Hello 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name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". I hear your quest is 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quest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". Good luck!"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541127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Learn Python?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Widely used in variety of industries and growing in popularity</a:t>
            </a:r>
          </a:p>
          <a:p>
            <a:r>
              <a:rPr lang="en-US" dirty="0" smtClean="0"/>
              <a:t>Versatile, and has a huge range of applications</a:t>
            </a:r>
          </a:p>
          <a:p>
            <a:r>
              <a:rPr lang="en-US" dirty="0" smtClean="0"/>
              <a:t>Readable and easy to learn</a:t>
            </a:r>
          </a:p>
          <a:p>
            <a:r>
              <a:rPr lang="en-US" dirty="0" smtClean="0"/>
              <a:t>Constantly improving and gaining new applications</a:t>
            </a:r>
          </a:p>
        </p:txBody>
      </p:sp>
    </p:spTree>
    <p:extLst>
      <p:ext uri="{BB962C8B-B14F-4D97-AF65-F5344CB8AC3E}">
        <p14:creationId xmlns:p14="http://schemas.microsoft.com/office/powerpoint/2010/main" val="1759127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DIY: Let me tell you something…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a new file in day1 directory called “</a:t>
            </a:r>
            <a:r>
              <a:rPr lang="en-US" dirty="0" err="1" smtClean="0"/>
              <a:t>questions.py</a:t>
            </a:r>
            <a:r>
              <a:rPr lang="en-US" dirty="0" smtClean="0"/>
              <a:t>”</a:t>
            </a:r>
          </a:p>
          <a:p>
            <a:r>
              <a:rPr lang="en-US" dirty="0" smtClean="0"/>
              <a:t>Write a program that asks the user for their name, age and why they want to learn python</a:t>
            </a:r>
          </a:p>
          <a:p>
            <a:r>
              <a:rPr lang="en-US" dirty="0" smtClean="0"/>
              <a:t>Write </a:t>
            </a:r>
            <a:r>
              <a:rPr lang="en-US" dirty="0"/>
              <a:t>a</a:t>
            </a:r>
            <a:r>
              <a:rPr lang="en-US" dirty="0" smtClean="0"/>
              <a:t> print statement combining those strings to make sentences describing the user using </a:t>
            </a:r>
            <a:r>
              <a:rPr lang="en-US" i="1" dirty="0" smtClean="0"/>
              <a:t>concatenation</a:t>
            </a:r>
            <a:r>
              <a:rPr lang="en-US" dirty="0" smtClean="0"/>
              <a:t> (“+”)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7959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DIY Possible solution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154954" y="3074471"/>
            <a:ext cx="9906336" cy="203132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5715E"/>
                </a:solidFill>
                <a:latin typeface="Menlo" charset="0"/>
              </a:rPr>
              <a:t>## DIY_1 - Variables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name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input(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"What is your name? 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age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input(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"What is your age? 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why_python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input(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"Why do you want to learn Python? 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</a:t>
            </a:r>
          </a:p>
          <a:p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66D9EF"/>
                </a:solidFill>
                <a:latin typeface="Menlo" charset="0"/>
              </a:rPr>
              <a:t>print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"Your name is 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name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", You are 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age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 years old, "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"and you want to learn Python because"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why_python)</a:t>
            </a:r>
          </a:p>
        </p:txBody>
      </p:sp>
    </p:spTree>
    <p:extLst>
      <p:ext uri="{BB962C8B-B14F-4D97-AF65-F5344CB8AC3E}">
        <p14:creationId xmlns:p14="http://schemas.microsoft.com/office/powerpoint/2010/main" val="1139391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we doing?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Too fast?</a:t>
            </a:r>
            <a:endParaRPr lang="en-US" dirty="0"/>
          </a:p>
          <a:p>
            <a:r>
              <a:rPr lang="en-US" dirty="0"/>
              <a:t>Too </a:t>
            </a:r>
            <a:r>
              <a:rPr lang="en-US" dirty="0" smtClean="0"/>
              <a:t>slow?</a:t>
            </a:r>
          </a:p>
          <a:p>
            <a:r>
              <a:rPr lang="en-US" dirty="0" smtClean="0"/>
              <a:t>Too descriptive?</a:t>
            </a:r>
          </a:p>
          <a:p>
            <a:r>
              <a:rPr lang="en-US" dirty="0" smtClean="0"/>
              <a:t>Not descriptive enough?</a:t>
            </a:r>
          </a:p>
          <a:p>
            <a:endParaRPr lang="en-US" dirty="0"/>
          </a:p>
          <a:p>
            <a:r>
              <a:rPr lang="en-US" dirty="0" smtClean="0"/>
              <a:t>Thumbs up/down/sideways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3539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Lesson 2: What’s your type?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Topics: Types, </a:t>
            </a:r>
            <a:r>
              <a:rPr lang="en-US" dirty="0" err="1" smtClean="0"/>
              <a:t>Ints</a:t>
            </a:r>
            <a:r>
              <a:rPr lang="en-US" dirty="0" smtClean="0"/>
              <a:t>, Floats, Bools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4289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 far we’ve seen one type of variable, strings</a:t>
            </a:r>
          </a:p>
          <a:p>
            <a:r>
              <a:rPr lang="en-US" dirty="0" smtClean="0"/>
              <a:t>There are </a:t>
            </a:r>
            <a:r>
              <a:rPr lang="en-US" i="1" dirty="0" smtClean="0"/>
              <a:t>many</a:t>
            </a:r>
            <a:r>
              <a:rPr lang="en-US" dirty="0" smtClean="0"/>
              <a:t> more </a:t>
            </a:r>
          </a:p>
          <a:p>
            <a:r>
              <a:rPr lang="en-US" dirty="0" smtClean="0"/>
              <a:t>We’re going to focus on 3 new types right now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2137460" y="4311650"/>
            <a:ext cx="8113712" cy="1281112"/>
            <a:chOff x="2039143" y="3368410"/>
            <a:chExt cx="8113712" cy="1281112"/>
          </a:xfrm>
        </p:grpSpPr>
        <p:sp>
          <p:nvSpPr>
            <p:cNvPr id="5" name="Freeform 4"/>
            <p:cNvSpPr/>
            <p:nvPr/>
          </p:nvSpPr>
          <p:spPr>
            <a:xfrm>
              <a:off x="2039143" y="3368410"/>
              <a:ext cx="2135187" cy="1281112"/>
            </a:xfrm>
            <a:custGeom>
              <a:avLst/>
              <a:gdLst>
                <a:gd name="connsiteX0" fmla="*/ 0 w 2135187"/>
                <a:gd name="connsiteY0" fmla="*/ 128111 h 1281112"/>
                <a:gd name="connsiteX1" fmla="*/ 128111 w 2135187"/>
                <a:gd name="connsiteY1" fmla="*/ 0 h 1281112"/>
                <a:gd name="connsiteX2" fmla="*/ 2007076 w 2135187"/>
                <a:gd name="connsiteY2" fmla="*/ 0 h 1281112"/>
                <a:gd name="connsiteX3" fmla="*/ 2135187 w 2135187"/>
                <a:gd name="connsiteY3" fmla="*/ 128111 h 1281112"/>
                <a:gd name="connsiteX4" fmla="*/ 2135187 w 2135187"/>
                <a:gd name="connsiteY4" fmla="*/ 1153001 h 1281112"/>
                <a:gd name="connsiteX5" fmla="*/ 2007076 w 2135187"/>
                <a:gd name="connsiteY5" fmla="*/ 1281112 h 1281112"/>
                <a:gd name="connsiteX6" fmla="*/ 128111 w 2135187"/>
                <a:gd name="connsiteY6" fmla="*/ 1281112 h 1281112"/>
                <a:gd name="connsiteX7" fmla="*/ 0 w 2135187"/>
                <a:gd name="connsiteY7" fmla="*/ 1153001 h 1281112"/>
                <a:gd name="connsiteX8" fmla="*/ 0 w 2135187"/>
                <a:gd name="connsiteY8" fmla="*/ 128111 h 1281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35187" h="1281112">
                  <a:moveTo>
                    <a:pt x="0" y="128111"/>
                  </a:moveTo>
                  <a:cubicBezTo>
                    <a:pt x="0" y="57357"/>
                    <a:pt x="57357" y="0"/>
                    <a:pt x="128111" y="0"/>
                  </a:cubicBezTo>
                  <a:lnTo>
                    <a:pt x="2007076" y="0"/>
                  </a:lnTo>
                  <a:cubicBezTo>
                    <a:pt x="2077830" y="0"/>
                    <a:pt x="2135187" y="57357"/>
                    <a:pt x="2135187" y="128111"/>
                  </a:cubicBezTo>
                  <a:lnTo>
                    <a:pt x="2135187" y="1153001"/>
                  </a:lnTo>
                  <a:cubicBezTo>
                    <a:pt x="2135187" y="1223755"/>
                    <a:pt x="2077830" y="1281112"/>
                    <a:pt x="2007076" y="1281112"/>
                  </a:cubicBezTo>
                  <a:lnTo>
                    <a:pt x="128111" y="1281112"/>
                  </a:lnTo>
                  <a:cubicBezTo>
                    <a:pt x="57357" y="1281112"/>
                    <a:pt x="0" y="1223755"/>
                    <a:pt x="0" y="1153001"/>
                  </a:cubicBezTo>
                  <a:lnTo>
                    <a:pt x="0" y="128111"/>
                  </a:lnTo>
                  <a:close/>
                </a:path>
              </a:pathLst>
            </a:cu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31832" tIns="231832" rIns="231832" bIns="231832" numCol="1" spcCol="1270" anchor="ctr" anchorCtr="0">
              <a:noAutofit/>
            </a:bodyPr>
            <a:lstStyle/>
            <a:p>
              <a:pPr lvl="0" algn="ctr" defTabSz="2266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5100" kern="1200" dirty="0" err="1" smtClean="0"/>
                <a:t>ints</a:t>
              </a:r>
              <a:endParaRPr lang="en-US" sz="5100" kern="1200" dirty="0"/>
            </a:p>
          </p:txBody>
        </p:sp>
        <p:sp>
          <p:nvSpPr>
            <p:cNvPr id="6" name="Freeform 5"/>
            <p:cNvSpPr/>
            <p:nvPr/>
          </p:nvSpPr>
          <p:spPr>
            <a:xfrm>
              <a:off x="5028406" y="3368410"/>
              <a:ext cx="2135187" cy="1281112"/>
            </a:xfrm>
            <a:custGeom>
              <a:avLst/>
              <a:gdLst>
                <a:gd name="connsiteX0" fmla="*/ 0 w 2135187"/>
                <a:gd name="connsiteY0" fmla="*/ 128111 h 1281112"/>
                <a:gd name="connsiteX1" fmla="*/ 128111 w 2135187"/>
                <a:gd name="connsiteY1" fmla="*/ 0 h 1281112"/>
                <a:gd name="connsiteX2" fmla="*/ 2007076 w 2135187"/>
                <a:gd name="connsiteY2" fmla="*/ 0 h 1281112"/>
                <a:gd name="connsiteX3" fmla="*/ 2135187 w 2135187"/>
                <a:gd name="connsiteY3" fmla="*/ 128111 h 1281112"/>
                <a:gd name="connsiteX4" fmla="*/ 2135187 w 2135187"/>
                <a:gd name="connsiteY4" fmla="*/ 1153001 h 1281112"/>
                <a:gd name="connsiteX5" fmla="*/ 2007076 w 2135187"/>
                <a:gd name="connsiteY5" fmla="*/ 1281112 h 1281112"/>
                <a:gd name="connsiteX6" fmla="*/ 128111 w 2135187"/>
                <a:gd name="connsiteY6" fmla="*/ 1281112 h 1281112"/>
                <a:gd name="connsiteX7" fmla="*/ 0 w 2135187"/>
                <a:gd name="connsiteY7" fmla="*/ 1153001 h 1281112"/>
                <a:gd name="connsiteX8" fmla="*/ 0 w 2135187"/>
                <a:gd name="connsiteY8" fmla="*/ 128111 h 1281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35187" h="1281112">
                  <a:moveTo>
                    <a:pt x="0" y="128111"/>
                  </a:moveTo>
                  <a:cubicBezTo>
                    <a:pt x="0" y="57357"/>
                    <a:pt x="57357" y="0"/>
                    <a:pt x="128111" y="0"/>
                  </a:cubicBezTo>
                  <a:lnTo>
                    <a:pt x="2007076" y="0"/>
                  </a:lnTo>
                  <a:cubicBezTo>
                    <a:pt x="2077830" y="0"/>
                    <a:pt x="2135187" y="57357"/>
                    <a:pt x="2135187" y="128111"/>
                  </a:cubicBezTo>
                  <a:lnTo>
                    <a:pt x="2135187" y="1153001"/>
                  </a:lnTo>
                  <a:cubicBezTo>
                    <a:pt x="2135187" y="1223755"/>
                    <a:pt x="2077830" y="1281112"/>
                    <a:pt x="2007076" y="1281112"/>
                  </a:cubicBezTo>
                  <a:lnTo>
                    <a:pt x="128111" y="1281112"/>
                  </a:lnTo>
                  <a:cubicBezTo>
                    <a:pt x="57357" y="1281112"/>
                    <a:pt x="0" y="1223755"/>
                    <a:pt x="0" y="1153001"/>
                  </a:cubicBezTo>
                  <a:lnTo>
                    <a:pt x="0" y="128111"/>
                  </a:lnTo>
                  <a:close/>
                </a:path>
              </a:pathLst>
            </a:cu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31832" tIns="231832" rIns="231832" bIns="231832" numCol="1" spcCol="1270" anchor="ctr" anchorCtr="0">
              <a:noAutofit/>
            </a:bodyPr>
            <a:lstStyle/>
            <a:p>
              <a:pPr lvl="0" algn="ctr" defTabSz="2266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5100" kern="1200" dirty="0" smtClean="0"/>
                <a:t>bools</a:t>
              </a:r>
              <a:endParaRPr lang="en-US" sz="5100" kern="1200" dirty="0"/>
            </a:p>
          </p:txBody>
        </p:sp>
        <p:sp>
          <p:nvSpPr>
            <p:cNvPr id="7" name="Freeform 6"/>
            <p:cNvSpPr/>
            <p:nvPr/>
          </p:nvSpPr>
          <p:spPr>
            <a:xfrm>
              <a:off x="8017668" y="3368410"/>
              <a:ext cx="2135187" cy="1281112"/>
            </a:xfrm>
            <a:custGeom>
              <a:avLst/>
              <a:gdLst>
                <a:gd name="connsiteX0" fmla="*/ 0 w 2135187"/>
                <a:gd name="connsiteY0" fmla="*/ 128111 h 1281112"/>
                <a:gd name="connsiteX1" fmla="*/ 128111 w 2135187"/>
                <a:gd name="connsiteY1" fmla="*/ 0 h 1281112"/>
                <a:gd name="connsiteX2" fmla="*/ 2007076 w 2135187"/>
                <a:gd name="connsiteY2" fmla="*/ 0 h 1281112"/>
                <a:gd name="connsiteX3" fmla="*/ 2135187 w 2135187"/>
                <a:gd name="connsiteY3" fmla="*/ 128111 h 1281112"/>
                <a:gd name="connsiteX4" fmla="*/ 2135187 w 2135187"/>
                <a:gd name="connsiteY4" fmla="*/ 1153001 h 1281112"/>
                <a:gd name="connsiteX5" fmla="*/ 2007076 w 2135187"/>
                <a:gd name="connsiteY5" fmla="*/ 1281112 h 1281112"/>
                <a:gd name="connsiteX6" fmla="*/ 128111 w 2135187"/>
                <a:gd name="connsiteY6" fmla="*/ 1281112 h 1281112"/>
                <a:gd name="connsiteX7" fmla="*/ 0 w 2135187"/>
                <a:gd name="connsiteY7" fmla="*/ 1153001 h 1281112"/>
                <a:gd name="connsiteX8" fmla="*/ 0 w 2135187"/>
                <a:gd name="connsiteY8" fmla="*/ 128111 h 1281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35187" h="1281112">
                  <a:moveTo>
                    <a:pt x="0" y="128111"/>
                  </a:moveTo>
                  <a:cubicBezTo>
                    <a:pt x="0" y="57357"/>
                    <a:pt x="57357" y="0"/>
                    <a:pt x="128111" y="0"/>
                  </a:cubicBezTo>
                  <a:lnTo>
                    <a:pt x="2007076" y="0"/>
                  </a:lnTo>
                  <a:cubicBezTo>
                    <a:pt x="2077830" y="0"/>
                    <a:pt x="2135187" y="57357"/>
                    <a:pt x="2135187" y="128111"/>
                  </a:cubicBezTo>
                  <a:lnTo>
                    <a:pt x="2135187" y="1153001"/>
                  </a:lnTo>
                  <a:cubicBezTo>
                    <a:pt x="2135187" y="1223755"/>
                    <a:pt x="2077830" y="1281112"/>
                    <a:pt x="2007076" y="1281112"/>
                  </a:cubicBezTo>
                  <a:lnTo>
                    <a:pt x="128111" y="1281112"/>
                  </a:lnTo>
                  <a:cubicBezTo>
                    <a:pt x="57357" y="1281112"/>
                    <a:pt x="0" y="1223755"/>
                    <a:pt x="0" y="1153001"/>
                  </a:cubicBezTo>
                  <a:lnTo>
                    <a:pt x="0" y="128111"/>
                  </a:lnTo>
                  <a:close/>
                </a:path>
              </a:pathLst>
            </a:cu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31832" tIns="231832" rIns="231832" bIns="231832" numCol="1" spcCol="1270" anchor="ctr" anchorCtr="0">
              <a:noAutofit/>
            </a:bodyPr>
            <a:lstStyle/>
            <a:p>
              <a:pPr lvl="0" algn="ctr" defTabSz="2266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5100" kern="1200" dirty="0" smtClean="0"/>
                <a:t>floats</a:t>
              </a:r>
              <a:endParaRPr lang="en-US" sz="51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027731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80286883"/>
              </p:ext>
            </p:extLst>
          </p:nvPr>
        </p:nvGraphicFramePr>
        <p:xfrm>
          <a:off x="1155700" y="2603500"/>
          <a:ext cx="10020301" cy="34078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27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329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786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5600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61433">
                <a:tc>
                  <a:txBody>
                    <a:bodyPr/>
                    <a:lstStyle/>
                    <a:p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What data</a:t>
                      </a:r>
                      <a:r>
                        <a:rPr lang="en-US" baseline="0" dirty="0" smtClean="0"/>
                        <a:t> it holds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How to define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Examples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78934">
                <a:tc>
                  <a:txBody>
                    <a:bodyPr/>
                    <a:lstStyle/>
                    <a:p>
                      <a:r>
                        <a:rPr lang="en-US" dirty="0" smtClean="0"/>
                        <a:t>String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Any text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Use quotes “ or ‘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“I’m going to make him an offer he can’t refuse”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8133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Ints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 smtClean="0"/>
                        <a:t>Any integer value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Use numbers </a:t>
                      </a:r>
                    </a:p>
                    <a:p>
                      <a:r>
                        <a:rPr lang="en-US" dirty="0" smtClean="0"/>
                        <a:t>(no decimal)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0, 4, -80, 65535</a:t>
                      </a:r>
                    </a:p>
                    <a:p>
                      <a:endParaRPr lang="en-US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94266">
                <a:tc>
                  <a:txBody>
                    <a:bodyPr/>
                    <a:lstStyle/>
                    <a:p>
                      <a:r>
                        <a:rPr lang="en-US" dirty="0" smtClean="0"/>
                        <a:t>Bools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Either</a:t>
                      </a:r>
                      <a:r>
                        <a:rPr lang="en-US" baseline="0" dirty="0" smtClean="0"/>
                        <a:t> true or false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Use</a:t>
                      </a:r>
                      <a:r>
                        <a:rPr lang="en-US" baseline="0" dirty="0" smtClean="0"/>
                        <a:t> capital first letter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True, False</a:t>
                      </a:r>
                    </a:p>
                    <a:p>
                      <a:endParaRPr lang="en-US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45067">
                <a:tc>
                  <a:txBody>
                    <a:bodyPr/>
                    <a:lstStyle/>
                    <a:p>
                      <a:r>
                        <a:rPr lang="en-US" dirty="0" smtClean="0"/>
                        <a:t>Floats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Any decimal value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 smtClean="0"/>
                        <a:t>Use numbers with decimal point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4.6,</a:t>
                      </a:r>
                      <a:r>
                        <a:rPr lang="en-US" baseline="0" dirty="0" smtClean="0"/>
                        <a:t> 8.0, -1.1, 0.0, 3.14</a:t>
                      </a:r>
                    </a:p>
                    <a:p>
                      <a:endParaRPr lang="en-US" baseline="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29158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Ints</a:t>
            </a:r>
            <a:r>
              <a:rPr lang="en-US" dirty="0" smtClean="0"/>
              <a:t> + Floats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can do math!!</a:t>
            </a:r>
          </a:p>
        </p:txBody>
      </p:sp>
      <p:sp>
        <p:nvSpPr>
          <p:cNvPr id="4" name="Rectangle 3"/>
          <p:cNvSpPr/>
          <p:nvPr/>
        </p:nvSpPr>
        <p:spPr>
          <a:xfrm>
            <a:off x="2059858" y="3018988"/>
            <a:ext cx="7452852" cy="258532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5715E"/>
                </a:solidFill>
                <a:latin typeface="Menlo" charset="0"/>
              </a:rPr>
              <a:t>## 6 Math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cars_sold_per_day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50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car_price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3000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revenue_per_day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cars_sold_per_day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*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car_price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revenue_per_year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revenue_per_day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*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365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car_production_cost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1000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profit_per_car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car_price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-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car_production_cost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profit_margin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profit_per_car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/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car_price</a:t>
            </a:r>
          </a:p>
        </p:txBody>
      </p:sp>
    </p:spTree>
    <p:extLst>
      <p:ext uri="{BB962C8B-B14F-4D97-AF65-F5344CB8AC3E}">
        <p14:creationId xmlns:p14="http://schemas.microsoft.com/office/powerpoint/2010/main" val="1026209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Math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499"/>
            <a:ext cx="8825659" cy="3605571"/>
          </a:xfrm>
        </p:spPr>
        <p:txBody>
          <a:bodyPr>
            <a:normAutofit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Parentheses </a:t>
            </a:r>
            <a:r>
              <a:rPr lang="en-US" dirty="0"/>
              <a:t>work the same as you remember</a:t>
            </a:r>
          </a:p>
          <a:p>
            <a:pPr lvl="1"/>
            <a:r>
              <a:rPr lang="en-US" dirty="0"/>
              <a:t>PEMDAS</a:t>
            </a:r>
          </a:p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504602" y="2443510"/>
            <a:ext cx="8126361" cy="286232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5715E"/>
                </a:solidFill>
                <a:latin typeface="Menlo" charset="0"/>
              </a:rPr>
              <a:t>## 7 More Math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nine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3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**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2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int_division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5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//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2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75715E"/>
                </a:solidFill>
                <a:latin typeface="Menlo" charset="0"/>
              </a:rPr>
              <a:t># int_division == 2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f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loat_division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5.0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/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2.0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75715E"/>
                </a:solidFill>
                <a:latin typeface="Menlo" charset="0"/>
              </a:rPr>
              <a:t># float_division == 2.5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mod_1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10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%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3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75715E"/>
                </a:solidFill>
                <a:latin typeface="Menlo" charset="0"/>
              </a:rPr>
              <a:t># mod_1 == 1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mod_2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11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%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4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75715E"/>
                </a:solidFill>
                <a:latin typeface="Menlo" charset="0"/>
              </a:rPr>
              <a:t># mod_2 == 3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complicated_formula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6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*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(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2.5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1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/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(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3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**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2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%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4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509215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Bools can be manipulated with the three logical functions “and”, “or”, and “not”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781665" y="3434477"/>
            <a:ext cx="10663083" cy="258532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nl-NL" dirty="0">
                <a:solidFill>
                  <a:srgbClr val="75715E"/>
                </a:solidFill>
                <a:latin typeface="Menlo" charset="0"/>
              </a:rPr>
              <a:t>## 8 - </a:t>
            </a:r>
            <a:r>
              <a:rPr lang="nl-NL" dirty="0" err="1">
                <a:solidFill>
                  <a:srgbClr val="75715E"/>
                </a:solidFill>
                <a:latin typeface="Menlo" charset="0"/>
              </a:rPr>
              <a:t>Bools</a:t>
            </a:r>
            <a:endParaRPr lang="nl-NL" dirty="0">
              <a:solidFill>
                <a:srgbClr val="F8F8F2"/>
              </a:solidFill>
              <a:latin typeface="Menlo" charset="0"/>
            </a:endParaRPr>
          </a:p>
          <a:p>
            <a:r>
              <a:rPr lang="nl-NL" dirty="0" err="1">
                <a:solidFill>
                  <a:srgbClr val="F8F8F2"/>
                </a:solidFill>
                <a:latin typeface="Menlo" charset="0"/>
              </a:rPr>
              <a:t>i_know_python</a:t>
            </a:r>
            <a:r>
              <a:rPr lang="nl-NL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nl-NL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nl-NL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nl-NL" dirty="0" err="1">
                <a:solidFill>
                  <a:srgbClr val="F8F8F2"/>
                </a:solidFill>
                <a:latin typeface="Menlo" charset="0"/>
              </a:rPr>
              <a:t>False</a:t>
            </a:r>
            <a:endParaRPr lang="nl-NL" dirty="0">
              <a:solidFill>
                <a:srgbClr val="F8F8F2"/>
              </a:solidFill>
              <a:latin typeface="Menlo" charset="0"/>
            </a:endParaRPr>
          </a:p>
          <a:p>
            <a:r>
              <a:rPr lang="nl-NL" dirty="0" err="1">
                <a:solidFill>
                  <a:srgbClr val="F8F8F2"/>
                </a:solidFill>
                <a:latin typeface="Menlo" charset="0"/>
              </a:rPr>
              <a:t>i_am_learning_python</a:t>
            </a:r>
            <a:r>
              <a:rPr lang="nl-NL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nl-NL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nl-NL" dirty="0">
                <a:solidFill>
                  <a:srgbClr val="F8F8F2"/>
                </a:solidFill>
                <a:latin typeface="Menlo" charset="0"/>
              </a:rPr>
              <a:t> True</a:t>
            </a:r>
          </a:p>
          <a:p>
            <a:r>
              <a:rPr lang="nl-NL" dirty="0" err="1">
                <a:solidFill>
                  <a:srgbClr val="F8F8F2"/>
                </a:solidFill>
                <a:latin typeface="Menlo" charset="0"/>
              </a:rPr>
              <a:t>i_am_working_hard</a:t>
            </a:r>
            <a:r>
              <a:rPr lang="nl-NL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nl-NL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nl-NL" dirty="0">
                <a:solidFill>
                  <a:srgbClr val="F8F8F2"/>
                </a:solidFill>
                <a:latin typeface="Menlo" charset="0"/>
              </a:rPr>
              <a:t> True</a:t>
            </a:r>
          </a:p>
          <a:p>
            <a:endParaRPr lang="nl-NL" dirty="0">
              <a:solidFill>
                <a:srgbClr val="F8F8F2"/>
              </a:solidFill>
              <a:latin typeface="Menlo" charset="0"/>
            </a:endParaRPr>
          </a:p>
          <a:p>
            <a:r>
              <a:rPr lang="nl-NL" dirty="0" err="1">
                <a:solidFill>
                  <a:srgbClr val="F8F8F2"/>
                </a:solidFill>
                <a:latin typeface="Menlo" charset="0"/>
              </a:rPr>
              <a:t>i_will_know_python</a:t>
            </a:r>
            <a:r>
              <a:rPr lang="nl-NL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nl-NL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nl-NL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nl-NL" dirty="0" err="1">
                <a:solidFill>
                  <a:srgbClr val="F8F8F2"/>
                </a:solidFill>
                <a:latin typeface="Menlo" charset="0"/>
              </a:rPr>
              <a:t>i_know_python</a:t>
            </a:r>
            <a:r>
              <a:rPr lang="nl-NL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nl-NL" dirty="0">
                <a:solidFill>
                  <a:srgbClr val="F92672"/>
                </a:solidFill>
                <a:latin typeface="Menlo" charset="0"/>
              </a:rPr>
              <a:t>or</a:t>
            </a:r>
            <a:r>
              <a:rPr lang="nl-NL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nl-NL" dirty="0" err="1">
                <a:solidFill>
                  <a:srgbClr val="F8F8F2"/>
                </a:solidFill>
                <a:latin typeface="Menlo" charset="0"/>
              </a:rPr>
              <a:t>i_am_learning_python</a:t>
            </a:r>
            <a:endParaRPr lang="nl-NL" dirty="0">
              <a:solidFill>
                <a:srgbClr val="F8F8F2"/>
              </a:solidFill>
              <a:latin typeface="Menlo" charset="0"/>
            </a:endParaRPr>
          </a:p>
          <a:p>
            <a:r>
              <a:rPr lang="nl-NL" dirty="0" err="1">
                <a:solidFill>
                  <a:srgbClr val="F8F8F2"/>
                </a:solidFill>
                <a:latin typeface="Menlo" charset="0"/>
              </a:rPr>
              <a:t>i_will_know_python_soon</a:t>
            </a:r>
            <a:r>
              <a:rPr lang="nl-NL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nl-NL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nl-NL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nl-NL" dirty="0" err="1">
                <a:solidFill>
                  <a:srgbClr val="F8F8F2"/>
                </a:solidFill>
                <a:latin typeface="Menlo" charset="0"/>
              </a:rPr>
              <a:t>i_know_python</a:t>
            </a:r>
            <a:r>
              <a:rPr lang="nl-NL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nl-NL" dirty="0">
                <a:solidFill>
                  <a:srgbClr val="F92672"/>
                </a:solidFill>
                <a:latin typeface="Menlo" charset="0"/>
              </a:rPr>
              <a:t>or</a:t>
            </a:r>
            <a:r>
              <a:rPr lang="nl-NL" dirty="0">
                <a:solidFill>
                  <a:srgbClr val="F8F8F2"/>
                </a:solidFill>
                <a:latin typeface="Menlo" charset="0"/>
              </a:rPr>
              <a:t> (</a:t>
            </a:r>
            <a:r>
              <a:rPr lang="nl-NL" dirty="0" err="1">
                <a:solidFill>
                  <a:srgbClr val="F8F8F2"/>
                </a:solidFill>
                <a:latin typeface="Menlo" charset="0"/>
              </a:rPr>
              <a:t>i_will_know_python</a:t>
            </a:r>
            <a:r>
              <a:rPr lang="nl-NL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nl-NL" dirty="0" err="1">
                <a:solidFill>
                  <a:srgbClr val="F92672"/>
                </a:solidFill>
                <a:latin typeface="Menlo" charset="0"/>
              </a:rPr>
              <a:t>and</a:t>
            </a:r>
            <a:r>
              <a:rPr lang="nl-NL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nl-NL" dirty="0" err="1">
                <a:solidFill>
                  <a:srgbClr val="F8F8F2"/>
                </a:solidFill>
                <a:latin typeface="Menlo" charset="0"/>
              </a:rPr>
              <a:t>i_am_working_hard</a:t>
            </a:r>
            <a:r>
              <a:rPr lang="nl-NL" dirty="0">
                <a:solidFill>
                  <a:srgbClr val="F8F8F2"/>
                </a:solidFill>
                <a:latin typeface="Menlo" charset="0"/>
              </a:rPr>
              <a:t>)</a:t>
            </a:r>
          </a:p>
          <a:p>
            <a:r>
              <a:rPr lang="nl-NL" dirty="0" err="1">
                <a:solidFill>
                  <a:srgbClr val="F8F8F2"/>
                </a:solidFill>
                <a:latin typeface="Menlo" charset="0"/>
              </a:rPr>
              <a:t>im_not_learning_python</a:t>
            </a:r>
            <a:r>
              <a:rPr lang="nl-NL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nl-NL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nl-NL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nl-NL" dirty="0" err="1">
                <a:solidFill>
                  <a:srgbClr val="F92672"/>
                </a:solidFill>
                <a:latin typeface="Menlo" charset="0"/>
              </a:rPr>
              <a:t>not</a:t>
            </a:r>
            <a:r>
              <a:rPr lang="nl-NL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nl-NL" dirty="0" err="1">
                <a:solidFill>
                  <a:srgbClr val="F8F8F2"/>
                </a:solidFill>
                <a:latin typeface="Menlo" charset="0"/>
              </a:rPr>
              <a:t>i_am_learning_python</a:t>
            </a:r>
            <a:endParaRPr lang="nl-NL" dirty="0">
              <a:solidFill>
                <a:srgbClr val="F8F8F2"/>
              </a:solidFill>
              <a:latin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076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Bools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154952" y="2603501"/>
            <a:ext cx="9803099" cy="175432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nl-NL" dirty="0">
                <a:solidFill>
                  <a:srgbClr val="75715E"/>
                </a:solidFill>
                <a:latin typeface="Menlo" charset="0"/>
              </a:rPr>
              <a:t>## 9 - More </a:t>
            </a:r>
            <a:r>
              <a:rPr lang="nl-NL" dirty="0" err="1">
                <a:solidFill>
                  <a:srgbClr val="75715E"/>
                </a:solidFill>
                <a:latin typeface="Menlo" charset="0"/>
              </a:rPr>
              <a:t>Bools</a:t>
            </a:r>
            <a:endParaRPr lang="nl-NL" dirty="0">
              <a:solidFill>
                <a:srgbClr val="F8F8F2"/>
              </a:solidFill>
              <a:latin typeface="Menlo" charset="0"/>
            </a:endParaRPr>
          </a:p>
          <a:p>
            <a:r>
              <a:rPr lang="nl-NL" dirty="0">
                <a:solidFill>
                  <a:srgbClr val="F8F8F2"/>
                </a:solidFill>
                <a:latin typeface="Menlo" charset="0"/>
              </a:rPr>
              <a:t>bool1 </a:t>
            </a:r>
            <a:r>
              <a:rPr lang="nl-NL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nl-NL" dirty="0">
                <a:solidFill>
                  <a:srgbClr val="F8F8F2"/>
                </a:solidFill>
                <a:latin typeface="Menlo" charset="0"/>
              </a:rPr>
              <a:t> True </a:t>
            </a:r>
            <a:r>
              <a:rPr lang="nl-NL" dirty="0" err="1">
                <a:solidFill>
                  <a:srgbClr val="F92672"/>
                </a:solidFill>
                <a:latin typeface="Menlo" charset="0"/>
              </a:rPr>
              <a:t>and</a:t>
            </a:r>
            <a:r>
              <a:rPr lang="nl-NL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nl-NL" dirty="0" err="1">
                <a:solidFill>
                  <a:srgbClr val="F8F8F2"/>
                </a:solidFill>
                <a:latin typeface="Menlo" charset="0"/>
              </a:rPr>
              <a:t>False</a:t>
            </a:r>
            <a:endParaRPr lang="nl-NL" dirty="0">
              <a:solidFill>
                <a:srgbClr val="F8F8F2"/>
              </a:solidFill>
              <a:latin typeface="Menlo" charset="0"/>
            </a:endParaRPr>
          </a:p>
          <a:p>
            <a:r>
              <a:rPr lang="nl-NL" dirty="0">
                <a:solidFill>
                  <a:srgbClr val="F8F8F2"/>
                </a:solidFill>
                <a:latin typeface="Menlo" charset="0"/>
              </a:rPr>
              <a:t>bool2 </a:t>
            </a:r>
            <a:r>
              <a:rPr lang="nl-NL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nl-NL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nl-NL" dirty="0" err="1">
                <a:solidFill>
                  <a:srgbClr val="F8F8F2"/>
                </a:solidFill>
                <a:latin typeface="Menlo" charset="0"/>
              </a:rPr>
              <a:t>False</a:t>
            </a:r>
            <a:r>
              <a:rPr lang="nl-NL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nl-NL" dirty="0">
                <a:solidFill>
                  <a:srgbClr val="F92672"/>
                </a:solidFill>
                <a:latin typeface="Menlo" charset="0"/>
              </a:rPr>
              <a:t>or</a:t>
            </a:r>
            <a:r>
              <a:rPr lang="nl-NL" dirty="0">
                <a:solidFill>
                  <a:srgbClr val="F8F8F2"/>
                </a:solidFill>
                <a:latin typeface="Menlo" charset="0"/>
              </a:rPr>
              <a:t> True</a:t>
            </a:r>
          </a:p>
          <a:p>
            <a:r>
              <a:rPr lang="nl-NL" dirty="0">
                <a:solidFill>
                  <a:srgbClr val="F8F8F2"/>
                </a:solidFill>
                <a:latin typeface="Menlo" charset="0"/>
              </a:rPr>
              <a:t>bool3 </a:t>
            </a:r>
            <a:r>
              <a:rPr lang="nl-NL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nl-NL" dirty="0">
                <a:solidFill>
                  <a:srgbClr val="F8F8F2"/>
                </a:solidFill>
                <a:latin typeface="Menlo" charset="0"/>
              </a:rPr>
              <a:t> True </a:t>
            </a:r>
            <a:r>
              <a:rPr lang="nl-NL" dirty="0" err="1">
                <a:solidFill>
                  <a:srgbClr val="F92672"/>
                </a:solidFill>
                <a:latin typeface="Menlo" charset="0"/>
              </a:rPr>
              <a:t>and</a:t>
            </a:r>
            <a:r>
              <a:rPr lang="nl-NL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nl-NL" dirty="0" err="1">
                <a:solidFill>
                  <a:srgbClr val="F92672"/>
                </a:solidFill>
                <a:latin typeface="Menlo" charset="0"/>
              </a:rPr>
              <a:t>not</a:t>
            </a:r>
            <a:r>
              <a:rPr lang="nl-NL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nl-NL" dirty="0" err="1">
                <a:solidFill>
                  <a:srgbClr val="F8F8F2"/>
                </a:solidFill>
                <a:latin typeface="Menlo" charset="0"/>
              </a:rPr>
              <a:t>False</a:t>
            </a:r>
            <a:endParaRPr lang="nl-NL" dirty="0">
              <a:solidFill>
                <a:srgbClr val="F8F8F2"/>
              </a:solidFill>
              <a:latin typeface="Menlo" charset="0"/>
            </a:endParaRPr>
          </a:p>
          <a:p>
            <a:r>
              <a:rPr lang="nl-NL" dirty="0">
                <a:solidFill>
                  <a:srgbClr val="F8F8F2"/>
                </a:solidFill>
                <a:latin typeface="Menlo" charset="0"/>
              </a:rPr>
              <a:t>bool4 </a:t>
            </a:r>
            <a:r>
              <a:rPr lang="nl-NL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nl-NL" dirty="0">
                <a:solidFill>
                  <a:srgbClr val="F8F8F2"/>
                </a:solidFill>
                <a:latin typeface="Menlo" charset="0"/>
              </a:rPr>
              <a:t> (</a:t>
            </a:r>
            <a:r>
              <a:rPr lang="nl-NL" dirty="0" err="1">
                <a:solidFill>
                  <a:srgbClr val="F8F8F2"/>
                </a:solidFill>
                <a:latin typeface="Menlo" charset="0"/>
              </a:rPr>
              <a:t>False</a:t>
            </a:r>
            <a:r>
              <a:rPr lang="nl-NL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nl-NL" dirty="0">
                <a:solidFill>
                  <a:srgbClr val="F92672"/>
                </a:solidFill>
                <a:latin typeface="Menlo" charset="0"/>
              </a:rPr>
              <a:t>or</a:t>
            </a:r>
            <a:r>
              <a:rPr lang="nl-NL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nl-NL" dirty="0" err="1">
                <a:solidFill>
                  <a:srgbClr val="F92672"/>
                </a:solidFill>
                <a:latin typeface="Menlo" charset="0"/>
              </a:rPr>
              <a:t>not</a:t>
            </a:r>
            <a:r>
              <a:rPr lang="nl-NL" dirty="0">
                <a:solidFill>
                  <a:srgbClr val="F8F8F2"/>
                </a:solidFill>
                <a:latin typeface="Menlo" charset="0"/>
              </a:rPr>
              <a:t> True) </a:t>
            </a:r>
            <a:r>
              <a:rPr lang="nl-NL" dirty="0" err="1">
                <a:solidFill>
                  <a:srgbClr val="F92672"/>
                </a:solidFill>
                <a:latin typeface="Menlo" charset="0"/>
              </a:rPr>
              <a:t>and</a:t>
            </a:r>
            <a:r>
              <a:rPr lang="nl-NL" dirty="0">
                <a:solidFill>
                  <a:srgbClr val="F8F8F2"/>
                </a:solidFill>
                <a:latin typeface="Menlo" charset="0"/>
              </a:rPr>
              <a:t> True</a:t>
            </a:r>
          </a:p>
          <a:p>
            <a:r>
              <a:rPr lang="nl-NL" dirty="0">
                <a:solidFill>
                  <a:srgbClr val="F8F8F2"/>
                </a:solidFill>
                <a:latin typeface="Menlo" charset="0"/>
              </a:rPr>
              <a:t>bool5 </a:t>
            </a:r>
            <a:r>
              <a:rPr lang="nl-NL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nl-NL" dirty="0">
                <a:solidFill>
                  <a:srgbClr val="F8F8F2"/>
                </a:solidFill>
                <a:latin typeface="Menlo" charset="0"/>
              </a:rPr>
              <a:t> (True </a:t>
            </a:r>
            <a:r>
              <a:rPr lang="nl-NL" dirty="0" err="1">
                <a:solidFill>
                  <a:srgbClr val="F92672"/>
                </a:solidFill>
                <a:latin typeface="Menlo" charset="0"/>
              </a:rPr>
              <a:t>and</a:t>
            </a:r>
            <a:r>
              <a:rPr lang="nl-NL" dirty="0">
                <a:solidFill>
                  <a:srgbClr val="F8F8F2"/>
                </a:solidFill>
                <a:latin typeface="Menlo" charset="0"/>
              </a:rPr>
              <a:t> True </a:t>
            </a:r>
            <a:r>
              <a:rPr lang="nl-NL" dirty="0" err="1">
                <a:solidFill>
                  <a:srgbClr val="F92672"/>
                </a:solidFill>
                <a:latin typeface="Menlo" charset="0"/>
              </a:rPr>
              <a:t>and</a:t>
            </a:r>
            <a:r>
              <a:rPr lang="nl-NL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nl-NL" dirty="0" err="1">
                <a:solidFill>
                  <a:srgbClr val="F8F8F2"/>
                </a:solidFill>
                <a:latin typeface="Menlo" charset="0"/>
              </a:rPr>
              <a:t>False</a:t>
            </a:r>
            <a:r>
              <a:rPr lang="nl-NL" dirty="0">
                <a:solidFill>
                  <a:srgbClr val="F8F8F2"/>
                </a:solidFill>
                <a:latin typeface="Menlo" charset="0"/>
              </a:rPr>
              <a:t>) </a:t>
            </a:r>
            <a:r>
              <a:rPr lang="nl-NL" dirty="0">
                <a:solidFill>
                  <a:srgbClr val="F92672"/>
                </a:solidFill>
                <a:latin typeface="Menlo" charset="0"/>
              </a:rPr>
              <a:t>or</a:t>
            </a:r>
            <a:r>
              <a:rPr lang="nl-NL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nl-NL" dirty="0" err="1">
                <a:solidFill>
                  <a:srgbClr val="F92672"/>
                </a:solidFill>
                <a:latin typeface="Menlo" charset="0"/>
              </a:rPr>
              <a:t>not</a:t>
            </a:r>
            <a:r>
              <a:rPr lang="nl-NL" dirty="0">
                <a:solidFill>
                  <a:srgbClr val="F8F8F2"/>
                </a:solidFill>
                <a:latin typeface="Menlo" charset="0"/>
              </a:rPr>
              <a:t> True</a:t>
            </a:r>
          </a:p>
        </p:txBody>
      </p:sp>
    </p:spTree>
    <p:extLst>
      <p:ext uri="{BB962C8B-B14F-4D97-AF65-F5344CB8AC3E}">
        <p14:creationId xmlns:p14="http://schemas.microsoft.com/office/powerpoint/2010/main" val="1570394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9 Lessons + Set up</a:t>
            </a:r>
          </a:p>
          <a:p>
            <a:r>
              <a:rPr lang="en-US" dirty="0" smtClean="0"/>
              <a:t>5 ”DIY’s” (5-10 minutes each)</a:t>
            </a:r>
          </a:p>
          <a:p>
            <a:pPr lvl="1"/>
            <a:r>
              <a:rPr lang="en-US" dirty="0" smtClean="0"/>
              <a:t>On your own</a:t>
            </a:r>
          </a:p>
          <a:p>
            <a:pPr marL="342900" lvl="1" indent="-342900"/>
            <a:r>
              <a:rPr lang="en-US" dirty="0"/>
              <a:t>5</a:t>
            </a:r>
            <a:r>
              <a:rPr lang="en-US" dirty="0" smtClean="0"/>
              <a:t> </a:t>
            </a:r>
            <a:r>
              <a:rPr lang="en-US" sz="1800" dirty="0"/>
              <a:t>Challenges</a:t>
            </a:r>
            <a:r>
              <a:rPr lang="en-US" dirty="0"/>
              <a:t> (10-20 minutes each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In pairs</a:t>
            </a:r>
          </a:p>
          <a:p>
            <a:r>
              <a:rPr lang="en-US" dirty="0" smtClean="0"/>
              <a:t>The </a:t>
            </a:r>
            <a:r>
              <a:rPr lang="en-US" dirty="0"/>
              <a:t>ByteSized</a:t>
            </a:r>
            <a:r>
              <a:rPr lang="en-US" dirty="0" smtClean="0"/>
              <a:t> Data-A-Thon (2.5 hours)</a:t>
            </a:r>
          </a:p>
          <a:p>
            <a:pPr lvl="1"/>
            <a:r>
              <a:rPr lang="en-US" dirty="0" smtClean="0"/>
              <a:t>Groups of 3-4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9935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Changing between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can change a </a:t>
            </a:r>
            <a:r>
              <a:rPr lang="en-US" dirty="0"/>
              <a:t>variable's </a:t>
            </a:r>
            <a:r>
              <a:rPr lang="en-US" dirty="0" smtClean="0"/>
              <a:t>type through casting</a:t>
            </a:r>
          </a:p>
          <a:p>
            <a:pPr lvl="1"/>
            <a:r>
              <a:rPr lang="en-US" dirty="0" err="1"/>
              <a:t>i</a:t>
            </a:r>
            <a:r>
              <a:rPr lang="en-US" dirty="0" err="1" smtClean="0"/>
              <a:t>nt</a:t>
            </a:r>
            <a:r>
              <a:rPr lang="en-US" dirty="0" smtClean="0"/>
              <a:t>(“6”) == 6</a:t>
            </a:r>
          </a:p>
          <a:p>
            <a:pPr lvl="1"/>
            <a:r>
              <a:rPr lang="en-US" dirty="0" err="1"/>
              <a:t>s</a:t>
            </a:r>
            <a:r>
              <a:rPr lang="en-US" dirty="0" err="1" smtClean="0"/>
              <a:t>tr</a:t>
            </a:r>
            <a:r>
              <a:rPr lang="en-US" dirty="0" smtClean="0"/>
              <a:t>(77) == “77”</a:t>
            </a:r>
          </a:p>
          <a:p>
            <a:pPr lvl="1"/>
            <a:r>
              <a:rPr lang="en-US" dirty="0"/>
              <a:t>f</a:t>
            </a:r>
            <a:r>
              <a:rPr lang="en-US" dirty="0" smtClean="0"/>
              <a:t>loat(4) == 4.0</a:t>
            </a:r>
          </a:p>
          <a:p>
            <a:r>
              <a:rPr lang="en-US" dirty="0" smtClean="0"/>
              <a:t>Sometimes it’s useful to check a </a:t>
            </a:r>
            <a:r>
              <a:rPr lang="en-US" dirty="0"/>
              <a:t>variable's </a:t>
            </a:r>
            <a:r>
              <a:rPr lang="en-US" dirty="0" smtClean="0"/>
              <a:t>type</a:t>
            </a:r>
          </a:p>
          <a:p>
            <a:pPr lvl="1"/>
            <a:r>
              <a:rPr lang="en-US" dirty="0"/>
              <a:t>t</a:t>
            </a:r>
            <a:r>
              <a:rPr lang="en-US" dirty="0" smtClean="0"/>
              <a:t>ype(4) == </a:t>
            </a:r>
            <a:r>
              <a:rPr lang="en-US" dirty="0" err="1" smtClean="0"/>
              <a:t>int</a:t>
            </a:r>
            <a:endParaRPr lang="en-US" dirty="0" smtClean="0"/>
          </a:p>
          <a:p>
            <a:pPr lvl="1"/>
            <a:r>
              <a:rPr lang="en-US" dirty="0"/>
              <a:t>t</a:t>
            </a:r>
            <a:r>
              <a:rPr lang="en-US" dirty="0" smtClean="0"/>
              <a:t>ype(“I am a string”) == </a:t>
            </a:r>
            <a:r>
              <a:rPr lang="en-US" dirty="0" err="1" smtClean="0"/>
              <a:t>str</a:t>
            </a:r>
            <a:endParaRPr lang="en-US" dirty="0" smtClean="0"/>
          </a:p>
          <a:p>
            <a:r>
              <a:rPr lang="en-US" dirty="0" smtClean="0"/>
              <a:t>You will get errors if something goes wrong</a:t>
            </a:r>
          </a:p>
          <a:p>
            <a:pPr lvl="1"/>
            <a:r>
              <a:rPr lang="en-US" dirty="0" err="1" smtClean="0"/>
              <a:t>int</a:t>
            </a:r>
            <a:r>
              <a:rPr lang="en-US" dirty="0" smtClean="0"/>
              <a:t>(“Hippo”)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6132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Common Type Mistakes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”4” is a string not an </a:t>
            </a:r>
            <a:r>
              <a:rPr lang="en-US" dirty="0" err="1" smtClean="0"/>
              <a:t>int</a:t>
            </a:r>
            <a:endParaRPr lang="en-US" dirty="0" smtClean="0"/>
          </a:p>
          <a:p>
            <a:r>
              <a:rPr lang="en-US" dirty="0" smtClean="0"/>
              <a:t>“True” is a string not a bool</a:t>
            </a:r>
          </a:p>
          <a:p>
            <a:r>
              <a:rPr lang="en-US" dirty="0"/>
              <a:t>t</a:t>
            </a:r>
            <a:r>
              <a:rPr lang="en-US" dirty="0" smtClean="0"/>
              <a:t>rue (lower case) is not a bool</a:t>
            </a:r>
          </a:p>
          <a:p>
            <a:r>
              <a:rPr lang="en-US" dirty="0" smtClean="0"/>
              <a:t>2 is an </a:t>
            </a:r>
            <a:r>
              <a:rPr lang="en-US" dirty="0" err="1" smtClean="0"/>
              <a:t>int</a:t>
            </a:r>
            <a:endParaRPr lang="en-US" dirty="0" smtClean="0"/>
          </a:p>
          <a:p>
            <a:r>
              <a:rPr lang="en-US" dirty="0" smtClean="0"/>
              <a:t>2.0 is a float</a:t>
            </a:r>
          </a:p>
          <a:p>
            <a:r>
              <a:rPr lang="en-US" dirty="0" smtClean="0"/>
              <a:t>= assigns a value to a variable</a:t>
            </a:r>
          </a:p>
          <a:p>
            <a:r>
              <a:rPr lang="en-US" dirty="0" smtClean="0"/>
              <a:t>== checks for equality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440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DIY: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 new file in day1 directory called </a:t>
            </a:r>
            <a:r>
              <a:rPr lang="en-US" dirty="0" smtClean="0"/>
              <a:t>“</a:t>
            </a:r>
            <a:r>
              <a:rPr lang="en-US" dirty="0" err="1" smtClean="0"/>
              <a:t>types.py</a:t>
            </a:r>
            <a:r>
              <a:rPr lang="en-US" dirty="0"/>
              <a:t>”</a:t>
            </a:r>
          </a:p>
          <a:p>
            <a:r>
              <a:rPr lang="en-US" dirty="0" smtClean="0"/>
              <a:t>Have the program ask the user for the price of something</a:t>
            </a:r>
          </a:p>
          <a:p>
            <a:r>
              <a:rPr lang="en-US" dirty="0" smtClean="0"/>
              <a:t>Convert this string to an </a:t>
            </a:r>
            <a:r>
              <a:rPr lang="en-US" dirty="0" err="1" smtClean="0"/>
              <a:t>int</a:t>
            </a:r>
            <a:endParaRPr lang="en-US" dirty="0" smtClean="0"/>
          </a:p>
          <a:p>
            <a:r>
              <a:rPr lang="en-US" dirty="0" smtClean="0"/>
              <a:t>Add a 20% tax to the price</a:t>
            </a:r>
          </a:p>
          <a:p>
            <a:r>
              <a:rPr lang="en-US" dirty="0" smtClean="0"/>
              <a:t>Convert the price with tax back to a string</a:t>
            </a:r>
            <a:endParaRPr lang="en-US" dirty="0"/>
          </a:p>
          <a:p>
            <a:r>
              <a:rPr lang="en-US" dirty="0" smtClean="0"/>
              <a:t>Print out the response in a full statement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8467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DIY Possible solution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154953" y="2658296"/>
            <a:ext cx="9257407" cy="147732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5715E"/>
                </a:solidFill>
                <a:latin typeface="Menlo" charset="0"/>
              </a:rPr>
              <a:t>## DIY_2 - Types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 err="1">
                <a:solidFill>
                  <a:srgbClr val="F8F8F2"/>
                </a:solidFill>
                <a:latin typeface="Menlo" charset="0"/>
              </a:rPr>
              <a:t>price_as_str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input(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"What is the price? 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</a:t>
            </a:r>
          </a:p>
          <a:p>
            <a:r>
              <a:rPr lang="en-US" dirty="0" err="1">
                <a:solidFill>
                  <a:srgbClr val="F8F8F2"/>
                </a:solidFill>
                <a:latin typeface="Menlo" charset="0"/>
              </a:rPr>
              <a:t>price_as_int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int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price_as_str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</a:t>
            </a:r>
          </a:p>
          <a:p>
            <a:r>
              <a:rPr lang="en-US" dirty="0" err="1">
                <a:solidFill>
                  <a:srgbClr val="F8F8F2"/>
                </a:solidFill>
                <a:latin typeface="Menlo" charset="0"/>
              </a:rPr>
              <a:t>price_with_tax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price_as_int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(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price_as_int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*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0.2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</a:t>
            </a:r>
          </a:p>
          <a:p>
            <a:r>
              <a:rPr lang="en-US" dirty="0">
                <a:solidFill>
                  <a:srgbClr val="66D9EF"/>
                </a:solidFill>
                <a:latin typeface="Menlo" charset="0"/>
              </a:rPr>
              <a:t>print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"The price with tax is 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str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price_with_tax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))</a:t>
            </a:r>
          </a:p>
        </p:txBody>
      </p:sp>
    </p:spTree>
    <p:extLst>
      <p:ext uri="{BB962C8B-B14F-4D97-AF65-F5344CB8AC3E}">
        <p14:creationId xmlns:p14="http://schemas.microsoft.com/office/powerpoint/2010/main" val="1118457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Lesson 3: If you don</a:t>
            </a:r>
            <a:r>
              <a:rPr lang="fr-FR" dirty="0" smtClean="0"/>
              <a:t>’</a:t>
            </a:r>
            <a:r>
              <a:rPr lang="en-US" dirty="0" smtClean="0"/>
              <a:t>t mind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Topics: If-statements, None type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196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If-Statements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Sometimes we only want to execute code if something is True</a:t>
            </a:r>
          </a:p>
        </p:txBody>
      </p:sp>
      <p:sp>
        <p:nvSpPr>
          <p:cNvPr id="4" name="Rectangle 3"/>
          <p:cNvSpPr/>
          <p:nvPr/>
        </p:nvSpPr>
        <p:spPr>
          <a:xfrm>
            <a:off x="1229903" y="3310735"/>
            <a:ext cx="8750710" cy="175432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5715E"/>
                </a:solidFill>
                <a:latin typeface="Menlo" charset="0"/>
              </a:rPr>
              <a:t>## 10 - If statement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 err="1">
                <a:solidFill>
                  <a:srgbClr val="F8F8F2"/>
                </a:solidFill>
                <a:latin typeface="Menlo" charset="0"/>
              </a:rPr>
              <a:t>tickets_to_buy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3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 err="1">
                <a:solidFill>
                  <a:srgbClr val="F8F8F2"/>
                </a:solidFill>
                <a:latin typeface="Menlo" charset="0"/>
              </a:rPr>
              <a:t>ticket_price_is_low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True</a:t>
            </a:r>
          </a:p>
          <a:p>
            <a:r>
              <a:rPr lang="en-US" dirty="0">
                <a:solidFill>
                  <a:srgbClr val="66D9EF"/>
                </a:solidFill>
                <a:latin typeface="Menlo" charset="0"/>
              </a:rPr>
              <a:t>if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ticket_price_is_low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: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tickets_to_buy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tickets_to_buy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3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dirty="0">
                <a:solidFill>
                  <a:srgbClr val="66D9EF"/>
                </a:solidFill>
                <a:latin typeface="Menlo" charset="0"/>
              </a:rPr>
              <a:t>print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"Buy 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str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tickets_to_buy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 tickets"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38300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If-else-Statements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can add an optional else statement</a:t>
            </a:r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154953" y="3157478"/>
            <a:ext cx="9404891" cy="230832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5715E"/>
                </a:solidFill>
                <a:latin typeface="Menlo" charset="0"/>
              </a:rPr>
              <a:t>## 11 if-else statement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 err="1">
                <a:solidFill>
                  <a:srgbClr val="F8F8F2"/>
                </a:solidFill>
                <a:latin typeface="Menlo" charset="0"/>
              </a:rPr>
              <a:t>tickets_to_buy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3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66D9EF"/>
                </a:solidFill>
                <a:latin typeface="Menlo" charset="0"/>
              </a:rPr>
              <a:t>if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ticket_price_is_low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: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tickets_to_buy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tickets_to_buy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1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dirty="0">
                <a:solidFill>
                  <a:srgbClr val="66D9EF"/>
                </a:solidFill>
                <a:latin typeface="Menlo" charset="0"/>
              </a:rPr>
              <a:t>print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"Buy 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str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tickets_to_buy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 tickets"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</a:t>
            </a:r>
          </a:p>
          <a:p>
            <a:r>
              <a:rPr lang="en-US" dirty="0">
                <a:solidFill>
                  <a:srgbClr val="66D9EF"/>
                </a:solidFill>
                <a:latin typeface="Menlo" charset="0"/>
              </a:rPr>
              <a:t>else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: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tickets_to_buy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tickets_to_buy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-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1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dirty="0">
                <a:solidFill>
                  <a:srgbClr val="66D9EF"/>
                </a:solidFill>
                <a:latin typeface="Menlo" charset="0"/>
              </a:rPr>
              <a:t>print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"Buy 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str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tickets_to_buy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 tickets"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18857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If-</a:t>
            </a:r>
            <a:r>
              <a:rPr lang="en-US" dirty="0" err="1" smtClean="0"/>
              <a:t>elif</a:t>
            </a:r>
            <a:r>
              <a:rPr lang="en-US" dirty="0" smtClean="0"/>
              <a:t>-else-Statements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can even add other </a:t>
            </a:r>
            <a:r>
              <a:rPr lang="en-US" dirty="0" err="1" smtClean="0"/>
              <a:t>elif’s</a:t>
            </a:r>
            <a:endParaRPr lang="en-US" dirty="0" smtClean="0"/>
          </a:p>
          <a:p>
            <a:pPr lvl="1"/>
            <a:r>
              <a:rPr lang="en-US" dirty="0" smtClean="0"/>
              <a:t>Will go through the clauses until one is true. If none are true will execute the else </a:t>
            </a:r>
          </a:p>
        </p:txBody>
      </p:sp>
      <p:sp>
        <p:nvSpPr>
          <p:cNvPr id="4" name="Rectangle 3"/>
          <p:cNvSpPr/>
          <p:nvPr/>
        </p:nvSpPr>
        <p:spPr>
          <a:xfrm>
            <a:off x="1154953" y="3502175"/>
            <a:ext cx="8761413" cy="258532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5715E"/>
                </a:solidFill>
                <a:latin typeface="Menlo" charset="0"/>
              </a:rPr>
              <a:t>## 12 if-</a:t>
            </a:r>
            <a:r>
              <a:rPr lang="en-US" dirty="0" err="1">
                <a:solidFill>
                  <a:srgbClr val="75715E"/>
                </a:solidFill>
                <a:latin typeface="Menlo" charset="0"/>
              </a:rPr>
              <a:t>elif</a:t>
            </a:r>
            <a:r>
              <a:rPr lang="en-US" dirty="0">
                <a:solidFill>
                  <a:srgbClr val="75715E"/>
                </a:solidFill>
                <a:latin typeface="Menlo" charset="0"/>
              </a:rPr>
              <a:t>-else statement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 err="1">
                <a:solidFill>
                  <a:srgbClr val="F8F8F2"/>
                </a:solidFill>
                <a:latin typeface="Menlo" charset="0"/>
              </a:rPr>
              <a:t>tickets_to_buy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3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66D9EF"/>
                </a:solidFill>
                <a:latin typeface="Menlo" charset="0"/>
              </a:rPr>
              <a:t>if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ticket_price_is_low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: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tickets_to_buy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tickets_to_buy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3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 err="1">
                <a:solidFill>
                  <a:srgbClr val="66D9EF"/>
                </a:solidFill>
                <a:latin typeface="Menlo" charset="0"/>
              </a:rPr>
              <a:t>elif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ticket_price_is_high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: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tickets_to_buy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tickets_to_buy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-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3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66D9EF"/>
                </a:solidFill>
                <a:latin typeface="Menlo" charset="0"/>
              </a:rPr>
              <a:t>else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: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tickets_to_buy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tickets_to_buy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-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1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66D9EF"/>
                </a:solidFill>
                <a:latin typeface="Menlo" charset="0"/>
              </a:rPr>
              <a:t>print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"Buy 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str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tickets_to_buy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 tickets"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418004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If-Statements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you need</a:t>
            </a:r>
          </a:p>
          <a:p>
            <a:pPr lvl="1"/>
            <a:r>
              <a:rPr lang="en-US" dirty="0" smtClean="0"/>
              <a:t>A Boolean condition (bool)</a:t>
            </a:r>
          </a:p>
          <a:p>
            <a:pPr lvl="1"/>
            <a:r>
              <a:rPr lang="en-US" dirty="0" smtClean="0"/>
              <a:t>A colon</a:t>
            </a:r>
          </a:p>
          <a:p>
            <a:pPr lvl="1"/>
            <a:r>
              <a:rPr lang="en-US" dirty="0" smtClean="0"/>
              <a:t>Some indented code</a:t>
            </a:r>
          </a:p>
          <a:p>
            <a:pPr lvl="1"/>
            <a:r>
              <a:rPr lang="en-US" dirty="0" smtClean="0"/>
              <a:t>[optional] 1 or more </a:t>
            </a:r>
            <a:r>
              <a:rPr lang="en-US" dirty="0" err="1" smtClean="0"/>
              <a:t>elif</a:t>
            </a:r>
            <a:r>
              <a:rPr lang="en-US" dirty="0" smtClean="0"/>
              <a:t> statements</a:t>
            </a:r>
          </a:p>
          <a:p>
            <a:pPr lvl="1"/>
            <a:r>
              <a:rPr lang="en-US" dirty="0" smtClean="0"/>
              <a:t>[optional] 1 else statement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774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Making Bools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</a:t>
            </a:r>
            <a:r>
              <a:rPr lang="en-US" dirty="0" err="1"/>
              <a:t>i</a:t>
            </a:r>
            <a:r>
              <a:rPr lang="en-US" dirty="0" err="1" smtClean="0"/>
              <a:t>nts</a:t>
            </a:r>
            <a:r>
              <a:rPr lang="en-US" dirty="0" smtClean="0"/>
              <a:t> to make bools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519783" y="3112276"/>
            <a:ext cx="6096000" cy="1754326"/>
          </a:xfrm>
          <a:prstGeom prst="rect">
            <a:avLst/>
          </a:prstGeom>
          <a:solidFill>
            <a:schemeClr val="tx1"/>
          </a:solidFill>
        </p:spPr>
        <p:txBody>
          <a:bodyPr>
            <a:spAutoFit/>
          </a:bodyPr>
          <a:lstStyle/>
          <a:p>
            <a:r>
              <a:rPr lang="en-US" dirty="0">
                <a:solidFill>
                  <a:srgbClr val="75715E"/>
                </a:solidFill>
                <a:latin typeface="Menlo" charset="0"/>
              </a:rPr>
              <a:t>## 13 </a:t>
            </a:r>
            <a:r>
              <a:rPr lang="en-US" dirty="0" err="1">
                <a:solidFill>
                  <a:srgbClr val="75715E"/>
                </a:solidFill>
                <a:latin typeface="Menlo" charset="0"/>
              </a:rPr>
              <a:t>ints</a:t>
            </a:r>
            <a:r>
              <a:rPr lang="en-US" dirty="0">
                <a:solidFill>
                  <a:srgbClr val="75715E"/>
                </a:solidFill>
                <a:latin typeface="Menlo" charset="0"/>
              </a:rPr>
              <a:t> to bools 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 err="1">
                <a:solidFill>
                  <a:srgbClr val="F8F8F2"/>
                </a:solidFill>
                <a:latin typeface="Menlo" charset="0"/>
              </a:rPr>
              <a:t>ticket_price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15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 err="1">
                <a:solidFill>
                  <a:srgbClr val="F8F8F2"/>
                </a:solidFill>
                <a:latin typeface="Menlo" charset="0"/>
              </a:rPr>
              <a:t>ticket_price_is_high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ticket_price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&gt;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12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 err="1">
                <a:solidFill>
                  <a:srgbClr val="F8F8F2"/>
                </a:solidFill>
                <a:latin typeface="Menlo" charset="0"/>
              </a:rPr>
              <a:t>ticket_price_is_low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ticket_price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&lt;=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6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 err="1">
                <a:solidFill>
                  <a:srgbClr val="F8F8F2"/>
                </a:solidFill>
                <a:latin typeface="Menlo" charset="0"/>
              </a:rPr>
              <a:t>tickets_are_free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ticket_price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0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 err="1">
                <a:solidFill>
                  <a:srgbClr val="F8F8F2"/>
                </a:solidFill>
                <a:latin typeface="Menlo" charset="0"/>
              </a:rPr>
              <a:t>tickets_are_not_free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ticket_price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!=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0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200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Take-</a:t>
            </a:r>
            <a:r>
              <a:rPr lang="en-US" dirty="0" err="1" smtClean="0"/>
              <a:t>aways</a:t>
            </a:r>
            <a:r>
              <a:rPr lang="en-US" dirty="0" smtClean="0"/>
              <a:t> from the workshop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Confidence in your ability to write basic Python scripts</a:t>
            </a:r>
            <a:endParaRPr lang="en-US" dirty="0"/>
          </a:p>
          <a:p>
            <a:r>
              <a:rPr lang="en-US" dirty="0" smtClean="0"/>
              <a:t>The ability to read and understand scripts written by others</a:t>
            </a:r>
          </a:p>
          <a:p>
            <a:r>
              <a:rPr lang="en-US" dirty="0" smtClean="0"/>
              <a:t>Experience importing, analyzing, editing, and storing data</a:t>
            </a:r>
          </a:p>
          <a:p>
            <a:r>
              <a:rPr lang="en-US" dirty="0" smtClean="0"/>
              <a:t>Experience conducting basic statistical operations on a real data set</a:t>
            </a:r>
          </a:p>
          <a:p>
            <a:r>
              <a:rPr lang="en-US" dirty="0" smtClean="0"/>
              <a:t>The knowledge of how to expand on the skills you’ve learned and how to apply them to a broad range of </a:t>
            </a:r>
            <a:r>
              <a:rPr lang="en-US" dirty="0" smtClean="0"/>
              <a:t>fields</a:t>
            </a:r>
            <a:r>
              <a:rPr lang="en-US" dirty="0" smtClean="0"/>
              <a:t> and industries.</a:t>
            </a: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6209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Making Bools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154954" y="2603500"/>
            <a:ext cx="9655614" cy="286232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F8F8F2"/>
                </a:solidFill>
                <a:latin typeface="Menlo" charset="0"/>
              </a:rPr>
              <a:t>tickets_to_buy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3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66D9EF"/>
                </a:solidFill>
                <a:latin typeface="Menlo" charset="0"/>
              </a:rPr>
              <a:t>if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tickets_are_free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: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tickets_to_buy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tickets_to_buy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99999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 err="1">
                <a:solidFill>
                  <a:srgbClr val="66D9EF"/>
                </a:solidFill>
                <a:latin typeface="Menlo" charset="0"/>
              </a:rPr>
              <a:t>elif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ticket_price_is_low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: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tickets_to_buy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tickets_to_buy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3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 err="1">
                <a:solidFill>
                  <a:srgbClr val="66D9EF"/>
                </a:solidFill>
                <a:latin typeface="Menlo" charset="0"/>
              </a:rPr>
              <a:t>elif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ticket_price_is_high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: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tickets_to_buy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tickets_to_buy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-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3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66D9EF"/>
                </a:solidFill>
                <a:latin typeface="Menlo" charset="0"/>
              </a:rPr>
              <a:t>else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: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tickets_to_buy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tickets_to_buy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-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1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66D9EF"/>
                </a:solidFill>
                <a:latin typeface="Menlo" charset="0"/>
              </a:rPr>
              <a:t>print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"Buy 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str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tickets_to_buy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 tickets"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117322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DIY: If statements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a new file </a:t>
            </a:r>
            <a:r>
              <a:rPr lang="en-US" dirty="0" err="1" smtClean="0"/>
              <a:t>if_statments.py</a:t>
            </a:r>
            <a:endParaRPr lang="en-US" dirty="0" smtClean="0"/>
          </a:p>
          <a:p>
            <a:r>
              <a:rPr lang="en-US" dirty="0" smtClean="0"/>
              <a:t>Define a float variable “</a:t>
            </a:r>
            <a:r>
              <a:rPr lang="en-US" dirty="0" err="1" smtClean="0"/>
              <a:t>portfolio_returns</a:t>
            </a:r>
            <a:r>
              <a:rPr lang="en-US" dirty="0" smtClean="0"/>
              <a:t>” that is between 0 and 1</a:t>
            </a:r>
          </a:p>
          <a:p>
            <a:r>
              <a:rPr lang="en-US" dirty="0" smtClean="0"/>
              <a:t>Create an if-</a:t>
            </a:r>
            <a:r>
              <a:rPr lang="en-US" dirty="0" err="1" smtClean="0"/>
              <a:t>elif</a:t>
            </a:r>
            <a:r>
              <a:rPr lang="en-US" dirty="0" smtClean="0"/>
              <a:t>-else statement that prints:</a:t>
            </a:r>
          </a:p>
          <a:p>
            <a:pPr lvl="1"/>
            <a:r>
              <a:rPr lang="en-US" dirty="0" smtClean="0"/>
              <a:t>“My portfolio has very high returns” if the return percent is greater than 12%</a:t>
            </a:r>
          </a:p>
          <a:p>
            <a:pPr lvl="1"/>
            <a:r>
              <a:rPr lang="en-US" dirty="0" smtClean="0"/>
              <a:t>“</a:t>
            </a:r>
            <a:r>
              <a:rPr lang="en-US" dirty="0"/>
              <a:t>My portfolio has high </a:t>
            </a:r>
            <a:r>
              <a:rPr lang="en-US" dirty="0" smtClean="0"/>
              <a:t>returns</a:t>
            </a:r>
            <a:r>
              <a:rPr lang="en-US" dirty="0"/>
              <a:t>” if the return percent is greater than 12</a:t>
            </a:r>
            <a:r>
              <a:rPr lang="en-US" dirty="0" smtClean="0"/>
              <a:t>% but less than </a:t>
            </a:r>
            <a:r>
              <a:rPr lang="en-US" dirty="0"/>
              <a:t>8</a:t>
            </a:r>
            <a:r>
              <a:rPr lang="en-US" dirty="0" smtClean="0"/>
              <a:t>%</a:t>
            </a:r>
          </a:p>
          <a:p>
            <a:pPr lvl="1"/>
            <a:r>
              <a:rPr lang="en-US" dirty="0" smtClean="0"/>
              <a:t>“</a:t>
            </a:r>
            <a:r>
              <a:rPr lang="en-US" dirty="0"/>
              <a:t>My portfolio has </a:t>
            </a:r>
            <a:r>
              <a:rPr lang="en-US" dirty="0" smtClean="0"/>
              <a:t>bad returns</a:t>
            </a:r>
            <a:r>
              <a:rPr lang="en-US" dirty="0"/>
              <a:t>” </a:t>
            </a:r>
            <a:r>
              <a:rPr lang="en-US" dirty="0" smtClean="0"/>
              <a:t>otherwise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741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DIY Possible solution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154954" y="2593539"/>
            <a:ext cx="9655614" cy="230832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5715E"/>
                </a:solidFill>
                <a:latin typeface="Menlo" charset="0"/>
              </a:rPr>
              <a:t>## DIY_3 - If Statements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 err="1">
                <a:solidFill>
                  <a:srgbClr val="F8F8F2"/>
                </a:solidFill>
                <a:latin typeface="Menlo" charset="0"/>
              </a:rPr>
              <a:t>portfolio_return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0.15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66D9EF"/>
                </a:solidFill>
                <a:latin typeface="Menlo" charset="0"/>
              </a:rPr>
              <a:t>if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portfolio_return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&gt;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12.0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/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100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: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dirty="0">
                <a:solidFill>
                  <a:srgbClr val="66D9EF"/>
                </a:solidFill>
                <a:latin typeface="Menlo" charset="0"/>
              </a:rPr>
              <a:t>print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"My portfolio has very high returns"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</a:t>
            </a:r>
          </a:p>
          <a:p>
            <a:r>
              <a:rPr lang="en-US" dirty="0" err="1">
                <a:solidFill>
                  <a:srgbClr val="66D9EF"/>
                </a:solidFill>
                <a:latin typeface="Menlo" charset="0"/>
              </a:rPr>
              <a:t>elif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portfolio_return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&gt;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8.0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/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100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: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dirty="0">
                <a:solidFill>
                  <a:srgbClr val="66D9EF"/>
                </a:solidFill>
                <a:latin typeface="Menlo" charset="0"/>
              </a:rPr>
              <a:t>print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"My portfolio has high returns"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</a:t>
            </a:r>
          </a:p>
          <a:p>
            <a:r>
              <a:rPr lang="en-US" dirty="0">
                <a:solidFill>
                  <a:srgbClr val="66D9EF"/>
                </a:solidFill>
                <a:latin typeface="Menlo" charset="0"/>
              </a:rPr>
              <a:t>else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: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dirty="0">
                <a:solidFill>
                  <a:srgbClr val="66D9EF"/>
                </a:solidFill>
                <a:latin typeface="Menlo" charset="0"/>
              </a:rPr>
              <a:t>print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"My portfolio has bad returns"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906790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None type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None represents the lack of data </a:t>
            </a:r>
          </a:p>
          <a:p>
            <a:r>
              <a:rPr lang="en-US" dirty="0" smtClean="0"/>
              <a:t>Every type we’ve learned can also be None (not “none”)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558413" y="3665319"/>
            <a:ext cx="6096000" cy="646331"/>
          </a:xfrm>
          <a:prstGeom prst="rect">
            <a:avLst/>
          </a:prstGeom>
          <a:solidFill>
            <a:schemeClr val="tx1"/>
          </a:solidFill>
        </p:spPr>
        <p:txBody>
          <a:bodyPr>
            <a:spAutoFit/>
          </a:bodyPr>
          <a:lstStyle/>
          <a:p>
            <a:r>
              <a:rPr lang="en-US" dirty="0">
                <a:solidFill>
                  <a:srgbClr val="75715E"/>
                </a:solidFill>
                <a:latin typeface="Menlo" charset="0"/>
              </a:rPr>
              <a:t>## 15 None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 err="1">
                <a:solidFill>
                  <a:srgbClr val="F8F8F2"/>
                </a:solidFill>
                <a:latin typeface="Menlo" charset="0"/>
              </a:rPr>
              <a:t>bad_kanye_albums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None</a:t>
            </a:r>
          </a:p>
        </p:txBody>
      </p:sp>
    </p:spTree>
    <p:extLst>
      <p:ext uri="{BB962C8B-B14F-4D97-AF65-F5344CB8AC3E}">
        <p14:creationId xmlns:p14="http://schemas.microsoft.com/office/powerpoint/2010/main" val="1498977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types in if statements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One last weird but useful thing about if statements</a:t>
            </a:r>
          </a:p>
          <a:p>
            <a:r>
              <a:rPr lang="en-US" dirty="0" smtClean="0"/>
              <a:t>All expressions can be converted to Bool for if statements</a:t>
            </a:r>
          </a:p>
          <a:p>
            <a:r>
              <a:rPr lang="en-US" dirty="0" err="1" smtClean="0"/>
              <a:t>Ints</a:t>
            </a:r>
            <a:r>
              <a:rPr lang="en-US" dirty="0" smtClean="0"/>
              <a:t> and Floats</a:t>
            </a:r>
          </a:p>
          <a:p>
            <a:pPr lvl="1"/>
            <a:r>
              <a:rPr lang="en-US" dirty="0" smtClean="0"/>
              <a:t>0 or 0.0 becomes False, everything else becomes True</a:t>
            </a:r>
          </a:p>
          <a:p>
            <a:r>
              <a:rPr lang="en-US" dirty="0" smtClean="0"/>
              <a:t>Strings</a:t>
            </a:r>
          </a:p>
          <a:p>
            <a:pPr lvl="1"/>
            <a:r>
              <a:rPr lang="en-US" dirty="0" smtClean="0"/>
              <a:t>Empty string “” becomes False everything else becomes True</a:t>
            </a:r>
          </a:p>
          <a:p>
            <a:r>
              <a:rPr lang="en-US" dirty="0" smtClean="0"/>
              <a:t>None is always false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5946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types in if statements</a:t>
            </a:r>
          </a:p>
        </p:txBody>
      </p:sp>
      <p:sp>
        <p:nvSpPr>
          <p:cNvPr id="4" name="Rectangle 3"/>
          <p:cNvSpPr/>
          <p:nvPr/>
        </p:nvSpPr>
        <p:spPr>
          <a:xfrm>
            <a:off x="1396180" y="2590319"/>
            <a:ext cx="9517626" cy="175432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5715E"/>
                </a:solidFill>
                <a:latin typeface="Menlo" charset="0"/>
              </a:rPr>
              <a:t>## 16 other types in if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 err="1">
                <a:solidFill>
                  <a:srgbClr val="F8F8F2"/>
                </a:solidFill>
                <a:latin typeface="Menlo" charset="0"/>
              </a:rPr>
              <a:t>number_of_problems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99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66D9EF"/>
                </a:solidFill>
                <a:latin typeface="Menlo" charset="0"/>
              </a:rPr>
              <a:t>if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number_of_problems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: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dirty="0">
                <a:solidFill>
                  <a:srgbClr val="66D9EF"/>
                </a:solidFill>
                <a:latin typeface="Menlo" charset="0"/>
              </a:rPr>
              <a:t>print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"I have 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str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number_of_problems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 problems."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</a:t>
            </a:r>
          </a:p>
          <a:p>
            <a:r>
              <a:rPr lang="en-US" dirty="0">
                <a:solidFill>
                  <a:srgbClr val="66D9EF"/>
                </a:solidFill>
                <a:latin typeface="Menlo" charset="0"/>
              </a:rPr>
              <a:t>else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: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dirty="0">
                <a:solidFill>
                  <a:srgbClr val="66D9EF"/>
                </a:solidFill>
                <a:latin typeface="Menlo" charset="0"/>
              </a:rPr>
              <a:t>print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"Lucky you. Problem free"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4238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Challenge1: Buy Buy Buy!!!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1658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Buy Buy Buy!!!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 new file in day1 directory called </a:t>
            </a:r>
            <a:r>
              <a:rPr lang="en-US" dirty="0" smtClean="0"/>
              <a:t>“</a:t>
            </a:r>
            <a:r>
              <a:rPr lang="en-US" dirty="0" err="1" smtClean="0"/>
              <a:t>buy_stock.py</a:t>
            </a:r>
            <a:r>
              <a:rPr lang="en-US" dirty="0" smtClean="0"/>
              <a:t>”</a:t>
            </a:r>
          </a:p>
          <a:p>
            <a:r>
              <a:rPr lang="en-US" dirty="0" smtClean="0"/>
              <a:t>Write a program that asks a user for the price of AAPL stock (Apple </a:t>
            </a:r>
            <a:r>
              <a:rPr lang="en-US" dirty="0" err="1" smtClean="0"/>
              <a:t>inc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In future lessons we’ll show you how your program can get stock information on its own</a:t>
            </a:r>
          </a:p>
          <a:p>
            <a:r>
              <a:rPr lang="en-US" dirty="0" smtClean="0"/>
              <a:t>The price of AAPL stays around $165 but it’s possible to profit off the day-to-day fluctuations</a:t>
            </a:r>
          </a:p>
          <a:p>
            <a:r>
              <a:rPr lang="en-US" dirty="0" smtClean="0"/>
              <a:t>If the price is above $170 tell the user to sell</a:t>
            </a:r>
          </a:p>
          <a:p>
            <a:r>
              <a:rPr lang="en-US" dirty="0" smtClean="0"/>
              <a:t>If the price is below $160, tell the user to buy</a:t>
            </a:r>
          </a:p>
          <a:p>
            <a:r>
              <a:rPr lang="en-US" dirty="0" smtClean="0"/>
              <a:t>Otherwise tell the user to hold</a:t>
            </a:r>
          </a:p>
        </p:txBody>
      </p:sp>
    </p:spTree>
    <p:extLst>
      <p:ext uri="{BB962C8B-B14F-4D97-AF65-F5344CB8AC3E}">
        <p14:creationId xmlns:p14="http://schemas.microsoft.com/office/powerpoint/2010/main" val="453643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approach this Challenge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Break into parts to solve individually</a:t>
            </a:r>
          </a:p>
          <a:p>
            <a:r>
              <a:rPr lang="en-US" dirty="0" smtClean="0"/>
              <a:t>Questions to ask yourself</a:t>
            </a:r>
          </a:p>
          <a:p>
            <a:pPr lvl="1"/>
            <a:r>
              <a:rPr lang="en-US" dirty="0" smtClean="0"/>
              <a:t>How will you tell user what to do?</a:t>
            </a:r>
          </a:p>
          <a:p>
            <a:pPr lvl="1"/>
            <a:r>
              <a:rPr lang="en-US" dirty="0" smtClean="0"/>
              <a:t>How will you get user input?</a:t>
            </a:r>
          </a:p>
          <a:p>
            <a:pPr lvl="1"/>
            <a:r>
              <a:rPr lang="en-US" dirty="0" smtClean="0"/>
              <a:t>How will you save this input?</a:t>
            </a:r>
          </a:p>
          <a:p>
            <a:pPr lvl="1"/>
            <a:r>
              <a:rPr lang="en-US" dirty="0" smtClean="0"/>
              <a:t>Is this input of the right type, if not how will you change it?</a:t>
            </a:r>
          </a:p>
          <a:p>
            <a:pPr lvl="1"/>
            <a:r>
              <a:rPr lang="en-US" dirty="0" smtClean="0"/>
              <a:t>How will you tell if this input is above $170?</a:t>
            </a:r>
          </a:p>
          <a:p>
            <a:pPr lvl="1"/>
            <a:r>
              <a:rPr lang="en-US" dirty="0"/>
              <a:t>How will you tell if this input is </a:t>
            </a:r>
            <a:r>
              <a:rPr lang="en-US" dirty="0" smtClean="0"/>
              <a:t>below $160?</a:t>
            </a:r>
          </a:p>
          <a:p>
            <a:pPr lvl="1"/>
            <a:r>
              <a:rPr lang="en-US" dirty="0" smtClean="0"/>
              <a:t>How will you tell the user what to do in either case?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171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solution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337188" y="2487756"/>
            <a:ext cx="9945328" cy="313932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5715E"/>
                </a:solidFill>
                <a:latin typeface="Menlo" charset="0"/>
              </a:rPr>
              <a:t>## Challenge 1 Solution - Buy Buy Buy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 err="1">
                <a:solidFill>
                  <a:srgbClr val="F8F8F2"/>
                </a:solidFill>
                <a:latin typeface="Menlo" charset="0"/>
              </a:rPr>
              <a:t>price_as_str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input(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"What is the price of AAPL stock? 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</a:t>
            </a:r>
          </a:p>
          <a:p>
            <a:r>
              <a:rPr lang="en-US" dirty="0" err="1">
                <a:solidFill>
                  <a:srgbClr val="F8F8F2"/>
                </a:solidFill>
                <a:latin typeface="Menlo" charset="0"/>
              </a:rPr>
              <a:t>price_as_int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int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price_as_str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</a:t>
            </a:r>
          </a:p>
          <a:p>
            <a:r>
              <a:rPr lang="en-US" dirty="0" err="1">
                <a:solidFill>
                  <a:srgbClr val="F8F8F2"/>
                </a:solidFill>
                <a:latin typeface="Menlo" charset="0"/>
              </a:rPr>
              <a:t>what_to_do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None</a:t>
            </a:r>
          </a:p>
          <a:p>
            <a:r>
              <a:rPr lang="en-US" dirty="0">
                <a:solidFill>
                  <a:srgbClr val="66D9EF"/>
                </a:solidFill>
                <a:latin typeface="Menlo" charset="0"/>
              </a:rPr>
              <a:t>if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price_as_int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&gt;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170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: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what_to_do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"Sell"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 err="1">
                <a:solidFill>
                  <a:srgbClr val="66D9EF"/>
                </a:solidFill>
                <a:latin typeface="Menlo" charset="0"/>
              </a:rPr>
              <a:t>elif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price_as_int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&lt;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160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: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what_to_do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"Buy"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66D9EF"/>
                </a:solidFill>
                <a:latin typeface="Menlo" charset="0"/>
              </a:rPr>
              <a:t>else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: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what_to_do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"Hold"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66D9EF"/>
                </a:solidFill>
                <a:latin typeface="Menlo" charset="0"/>
              </a:rPr>
              <a:t>print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what_to_do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59370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Schedule (tentative)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Friday</a:t>
            </a:r>
          </a:p>
          <a:p>
            <a:pPr lvl="1"/>
            <a:r>
              <a:rPr lang="en-US" dirty="0" smtClean="0"/>
              <a:t>Lab: 4 - ??</a:t>
            </a:r>
          </a:p>
          <a:p>
            <a:r>
              <a:rPr lang="en-US" dirty="0" smtClean="0"/>
              <a:t>Saturday</a:t>
            </a:r>
          </a:p>
          <a:p>
            <a:pPr lvl="1"/>
            <a:r>
              <a:rPr lang="en-US" dirty="0" smtClean="0"/>
              <a:t>Lab: 10 – 12</a:t>
            </a:r>
          </a:p>
          <a:p>
            <a:pPr lvl="1"/>
            <a:r>
              <a:rPr lang="en-US" dirty="0" smtClean="0"/>
              <a:t>Lunch: 12– </a:t>
            </a:r>
            <a:r>
              <a:rPr lang="en-US" dirty="0"/>
              <a:t>1</a:t>
            </a:r>
            <a:endParaRPr lang="en-US" dirty="0" smtClean="0"/>
          </a:p>
          <a:p>
            <a:pPr lvl="1"/>
            <a:r>
              <a:rPr lang="en-US" dirty="0" smtClean="0"/>
              <a:t>Lab: 1 – 6</a:t>
            </a:r>
          </a:p>
          <a:p>
            <a:r>
              <a:rPr lang="en-US" dirty="0" smtClean="0"/>
              <a:t>Sunday</a:t>
            </a:r>
          </a:p>
          <a:p>
            <a:pPr lvl="1"/>
            <a:r>
              <a:rPr lang="en-US" dirty="0"/>
              <a:t>Lab: 10 – </a:t>
            </a:r>
            <a:r>
              <a:rPr lang="en-US" dirty="0" smtClean="0"/>
              <a:t>1</a:t>
            </a:r>
            <a:endParaRPr lang="en-US" dirty="0"/>
          </a:p>
          <a:p>
            <a:pPr lvl="1"/>
            <a:r>
              <a:rPr lang="en-US" dirty="0"/>
              <a:t>Lunch: </a:t>
            </a:r>
            <a:r>
              <a:rPr lang="en-US" dirty="0" smtClean="0"/>
              <a:t>1– 2</a:t>
            </a:r>
            <a:endParaRPr lang="en-US" dirty="0"/>
          </a:p>
          <a:p>
            <a:pPr lvl="1"/>
            <a:r>
              <a:rPr lang="en-US" dirty="0" smtClean="0"/>
              <a:t>Data-A-Thon: 2 – 4:30</a:t>
            </a:r>
          </a:p>
          <a:p>
            <a:pPr lvl="1"/>
            <a:r>
              <a:rPr lang="en-US" dirty="0" smtClean="0"/>
              <a:t>Project Presentations: 4:30 - 5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0750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Tomorrow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start in the same room at 10am</a:t>
            </a:r>
          </a:p>
          <a:p>
            <a:r>
              <a:rPr lang="en-US" dirty="0" smtClean="0"/>
              <a:t>We’ll finish around 6pm</a:t>
            </a:r>
          </a:p>
          <a:p>
            <a:r>
              <a:rPr lang="en-US" dirty="0" smtClean="0"/>
              <a:t>There will be breaks and </a:t>
            </a:r>
            <a:r>
              <a:rPr lang="en-US" b="1" dirty="0" smtClean="0"/>
              <a:t>we’re providing lunch</a:t>
            </a:r>
          </a:p>
          <a:p>
            <a:endParaRPr lang="en-US" dirty="0"/>
          </a:p>
          <a:p>
            <a:r>
              <a:rPr lang="en-US" dirty="0" smtClean="0"/>
              <a:t>Topics: Lists, Tuples, Dictionaries, Loops, Functions, Reading and Writing Files</a:t>
            </a:r>
          </a:p>
          <a:p>
            <a:endParaRPr lang="en-US" dirty="0"/>
          </a:p>
          <a:p>
            <a:r>
              <a:rPr lang="en-US" dirty="0" smtClean="0"/>
              <a:t>Brief HW: Read over the </a:t>
            </a:r>
            <a:r>
              <a:rPr lang="en-US" dirty="0" err="1" smtClean="0"/>
              <a:t>code_snippets.py</a:t>
            </a:r>
            <a:r>
              <a:rPr lang="en-US" dirty="0" smtClean="0"/>
              <a:t> file on the website. Make sure you understand every </a:t>
            </a:r>
            <a:r>
              <a:rPr lang="en-US" dirty="0" smtClean="0"/>
              <a:t>line </a:t>
            </a:r>
            <a:r>
              <a:rPr lang="en-US" dirty="0" smtClean="0"/>
              <a:t>and what it’s </a:t>
            </a:r>
            <a:r>
              <a:rPr lang="en-US" dirty="0" smtClean="0"/>
              <a:t>doing (the ones we covered). </a:t>
            </a:r>
            <a:r>
              <a:rPr lang="en-US" dirty="0" smtClean="0"/>
              <a:t>Take note of what’s confusing and we’ll review tomorrow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1567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Python for Data Analytics ByteSized Labs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September 22-24 - Penn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8986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Companion Site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Found at </a:t>
            </a:r>
            <a:r>
              <a:rPr lang="en-US" u="sng" dirty="0" smtClean="0">
                <a:hlinkClick r:id="rId2"/>
              </a:rPr>
              <a:t>learnpython.bytesizedlabs.com</a:t>
            </a:r>
            <a:endParaRPr lang="en-US" dirty="0" smtClean="0"/>
          </a:p>
          <a:p>
            <a:r>
              <a:rPr lang="en-US" dirty="0" smtClean="0"/>
              <a:t>Code Snippets</a:t>
            </a:r>
          </a:p>
          <a:p>
            <a:pPr lvl="1"/>
            <a:r>
              <a:rPr lang="en-US" dirty="0" smtClean="0"/>
              <a:t>Every piece of code you see on screen can be found </a:t>
            </a:r>
            <a:r>
              <a:rPr lang="en-US" dirty="0" smtClean="0"/>
              <a:t>or downloaded from</a:t>
            </a:r>
            <a:r>
              <a:rPr lang="en-US" dirty="0" smtClean="0"/>
              <a:t> </a:t>
            </a:r>
            <a:r>
              <a:rPr lang="en-US" dirty="0" smtClean="0"/>
              <a:t>the website</a:t>
            </a:r>
          </a:p>
          <a:p>
            <a:pPr lvl="1"/>
            <a:r>
              <a:rPr lang="en-US" dirty="0" smtClean="0"/>
              <a:t>Best if you follow along on the website while I’m describing on the board</a:t>
            </a:r>
          </a:p>
          <a:p>
            <a:r>
              <a:rPr lang="en-US" dirty="0" smtClean="0"/>
              <a:t>DIYs</a:t>
            </a:r>
            <a:endParaRPr lang="en-US" dirty="0" smtClean="0"/>
          </a:p>
          <a:p>
            <a:r>
              <a:rPr lang="en-US" dirty="0" smtClean="0"/>
              <a:t>Challenges</a:t>
            </a:r>
          </a:p>
          <a:p>
            <a:r>
              <a:rPr lang="en-US" dirty="0" smtClean="0"/>
              <a:t>Solutions</a:t>
            </a:r>
          </a:p>
          <a:p>
            <a:pPr lvl="1"/>
            <a:r>
              <a:rPr lang="en-US" dirty="0" smtClean="0"/>
              <a:t>DON’T LOOK!!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1991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succeed in this class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Pay attention</a:t>
            </a:r>
          </a:p>
          <a:p>
            <a:pPr lvl="1"/>
            <a:r>
              <a:rPr lang="en-US" dirty="0" smtClean="0"/>
              <a:t>We move through a lot of material fast</a:t>
            </a:r>
          </a:p>
          <a:p>
            <a:r>
              <a:rPr lang="en-US" dirty="0" smtClean="0"/>
              <a:t>Follow along with the code on your personal computer</a:t>
            </a:r>
          </a:p>
          <a:p>
            <a:r>
              <a:rPr lang="en-US" dirty="0" smtClean="0"/>
              <a:t>Don</a:t>
            </a:r>
            <a:r>
              <a:rPr lang="fr-FR" dirty="0" smtClean="0"/>
              <a:t>’</a:t>
            </a:r>
            <a:r>
              <a:rPr lang="en-US" dirty="0" smtClean="0"/>
              <a:t>t copy and paste</a:t>
            </a:r>
          </a:p>
          <a:p>
            <a:r>
              <a:rPr lang="en-US" dirty="0" smtClean="0"/>
              <a:t>Ask questions</a:t>
            </a:r>
          </a:p>
          <a:p>
            <a:r>
              <a:rPr lang="en-US" dirty="0" smtClean="0"/>
              <a:t>Review </a:t>
            </a:r>
            <a:r>
              <a:rPr lang="en-US" i="1" dirty="0" smtClean="0"/>
              <a:t>briefly</a:t>
            </a:r>
            <a:r>
              <a:rPr lang="en-US" dirty="0" smtClean="0"/>
              <a:t> concepts after each day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7586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Lesson 0: Setup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Topics: Shell commands, Python installation, “</a:t>
            </a:r>
            <a:r>
              <a:rPr lang="en-US" dirty="0"/>
              <a:t>Hello world”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3609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ByteSizedLabs">
      <a:dk1>
        <a:srgbClr val="010101"/>
      </a:dk1>
      <a:lt1>
        <a:srgbClr val="FEFFFF"/>
      </a:lt1>
      <a:dk2>
        <a:srgbClr val="173364"/>
      </a:dk2>
      <a:lt2>
        <a:srgbClr val="EBEBEB"/>
      </a:lt2>
      <a:accent1>
        <a:srgbClr val="BA3233"/>
      </a:accent1>
      <a:accent2>
        <a:srgbClr val="A22928"/>
      </a:accent2>
      <a:accent3>
        <a:srgbClr val="9E1918"/>
      </a:accent3>
      <a:accent4>
        <a:srgbClr val="1D4898"/>
      </a:accent4>
      <a:accent5>
        <a:srgbClr val="9B6BF2"/>
      </a:accent5>
      <a:accent6>
        <a:srgbClr val="173364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17262</TotalTime>
  <Words>2560</Words>
  <Application>Microsoft Office PowerPoint</Application>
  <PresentationFormat>Widescreen</PresentationFormat>
  <Paragraphs>489</Paragraphs>
  <Slides>61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8" baseType="lpstr">
      <vt:lpstr>Arial</vt:lpstr>
      <vt:lpstr>Calibri</vt:lpstr>
      <vt:lpstr>Century Gothic</vt:lpstr>
      <vt:lpstr>Consolas</vt:lpstr>
      <vt:lpstr>Menlo</vt:lpstr>
      <vt:lpstr>Wingdings 3</vt:lpstr>
      <vt:lpstr>Ion Boardroom</vt:lpstr>
      <vt:lpstr>Python for Data Analytics ByteSized Labs</vt:lpstr>
      <vt:lpstr>Your Instructor</vt:lpstr>
      <vt:lpstr>Why Learn Python?</vt:lpstr>
      <vt:lpstr>Course Overview</vt:lpstr>
      <vt:lpstr>Take-aways from the workshop</vt:lpstr>
      <vt:lpstr>Course Schedule (tentative)</vt:lpstr>
      <vt:lpstr>Course Companion Site</vt:lpstr>
      <vt:lpstr>How to succeed in this class</vt:lpstr>
      <vt:lpstr>Lesson 0: Setup</vt:lpstr>
      <vt:lpstr>What is the Shell</vt:lpstr>
      <vt:lpstr>What are directories?</vt:lpstr>
      <vt:lpstr>Shell Commands</vt:lpstr>
      <vt:lpstr>Make Your Workspace</vt:lpstr>
      <vt:lpstr>Make Your Workspace</vt:lpstr>
      <vt:lpstr>The boring part</vt:lpstr>
      <vt:lpstr>Setup - Windows</vt:lpstr>
      <vt:lpstr>Setup - Mac</vt:lpstr>
      <vt:lpstr>Sublime</vt:lpstr>
      <vt:lpstr>What is Python?</vt:lpstr>
      <vt:lpstr>Challenge 0: Hello World</vt:lpstr>
      <vt:lpstr>Challenge 0: Hello World</vt:lpstr>
      <vt:lpstr>You just wrote your first Python program!!!</vt:lpstr>
      <vt:lpstr>Lesson 1: Talk to me</vt:lpstr>
      <vt:lpstr>Variables</vt:lpstr>
      <vt:lpstr>Variables</vt:lpstr>
      <vt:lpstr>Variables</vt:lpstr>
      <vt:lpstr>Variables</vt:lpstr>
      <vt:lpstr>Comments</vt:lpstr>
      <vt:lpstr>User input</vt:lpstr>
      <vt:lpstr>DIY: Let me tell you something…</vt:lpstr>
      <vt:lpstr>DIY Possible solution</vt:lpstr>
      <vt:lpstr>How we doing?</vt:lpstr>
      <vt:lpstr>Lesson 2: What’s your type?</vt:lpstr>
      <vt:lpstr>Types</vt:lpstr>
      <vt:lpstr>Types</vt:lpstr>
      <vt:lpstr>Ints + Floats </vt:lpstr>
      <vt:lpstr>More Math</vt:lpstr>
      <vt:lpstr>Bools</vt:lpstr>
      <vt:lpstr>Bools</vt:lpstr>
      <vt:lpstr>Changing between types</vt:lpstr>
      <vt:lpstr>Common Type Mistakes</vt:lpstr>
      <vt:lpstr>DIY: Types</vt:lpstr>
      <vt:lpstr>DIY Possible solution</vt:lpstr>
      <vt:lpstr>Lesson 3: If you don’t mind</vt:lpstr>
      <vt:lpstr>If-Statements</vt:lpstr>
      <vt:lpstr>If-else-Statements</vt:lpstr>
      <vt:lpstr>If-elif-else-Statements</vt:lpstr>
      <vt:lpstr>If-Statements</vt:lpstr>
      <vt:lpstr>Making Bools</vt:lpstr>
      <vt:lpstr>Making Bools</vt:lpstr>
      <vt:lpstr>DIY: If statements</vt:lpstr>
      <vt:lpstr>DIY Possible solution</vt:lpstr>
      <vt:lpstr>None type</vt:lpstr>
      <vt:lpstr>Other types in if statements</vt:lpstr>
      <vt:lpstr>Other types in if statements</vt:lpstr>
      <vt:lpstr>Challenge1: Buy Buy Buy!!!</vt:lpstr>
      <vt:lpstr>Buy Buy Buy!!!</vt:lpstr>
      <vt:lpstr>How to approach this Challenge</vt:lpstr>
      <vt:lpstr>Example solution</vt:lpstr>
      <vt:lpstr>Tomorrow</vt:lpstr>
      <vt:lpstr>Python for Data Analytics ByteSized Labs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Code@Penn</dc:title>
  <dc:creator>Microsoft Office User</dc:creator>
  <cp:lastModifiedBy>Gozal, Jimmy</cp:lastModifiedBy>
  <cp:revision>131</cp:revision>
  <dcterms:created xsi:type="dcterms:W3CDTF">2017-08-07T17:58:10Z</dcterms:created>
  <dcterms:modified xsi:type="dcterms:W3CDTF">2017-09-22T23:05:36Z</dcterms:modified>
</cp:coreProperties>
</file>